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78"/>
  </p:notesMasterIdLst>
  <p:sldIdLst>
    <p:sldId id="256" r:id="rId2"/>
    <p:sldId id="363" r:id="rId3"/>
    <p:sldId id="364" r:id="rId4"/>
    <p:sldId id="325" r:id="rId5"/>
    <p:sldId id="352" r:id="rId6"/>
    <p:sldId id="378" r:id="rId7"/>
    <p:sldId id="326" r:id="rId8"/>
    <p:sldId id="327" r:id="rId9"/>
    <p:sldId id="328" r:id="rId10"/>
    <p:sldId id="329" r:id="rId11"/>
    <p:sldId id="330" r:id="rId12"/>
    <p:sldId id="381" r:id="rId13"/>
    <p:sldId id="323" r:id="rId14"/>
    <p:sldId id="324" r:id="rId15"/>
    <p:sldId id="317" r:id="rId16"/>
    <p:sldId id="349" r:id="rId17"/>
    <p:sldId id="318" r:id="rId18"/>
    <p:sldId id="319" r:id="rId19"/>
    <p:sldId id="359" r:id="rId20"/>
    <p:sldId id="360" r:id="rId21"/>
    <p:sldId id="361" r:id="rId22"/>
    <p:sldId id="320" r:id="rId23"/>
    <p:sldId id="321" r:id="rId24"/>
    <p:sldId id="322" r:id="rId25"/>
    <p:sldId id="365" r:id="rId26"/>
    <p:sldId id="377" r:id="rId27"/>
    <p:sldId id="354" r:id="rId28"/>
    <p:sldId id="358" r:id="rId29"/>
    <p:sldId id="379" r:id="rId30"/>
    <p:sldId id="355" r:id="rId31"/>
    <p:sldId id="376" r:id="rId32"/>
    <p:sldId id="297" r:id="rId33"/>
    <p:sldId id="298" r:id="rId34"/>
    <p:sldId id="299" r:id="rId35"/>
    <p:sldId id="374" r:id="rId36"/>
    <p:sldId id="316" r:id="rId37"/>
    <p:sldId id="258" r:id="rId38"/>
    <p:sldId id="346" r:id="rId39"/>
    <p:sldId id="375" r:id="rId40"/>
    <p:sldId id="259" r:id="rId41"/>
    <p:sldId id="257" r:id="rId42"/>
    <p:sldId id="315" r:id="rId43"/>
    <p:sldId id="260" r:id="rId44"/>
    <p:sldId id="261" r:id="rId45"/>
    <p:sldId id="262" r:id="rId46"/>
    <p:sldId id="263" r:id="rId47"/>
    <p:sldId id="264" r:id="rId48"/>
    <p:sldId id="265" r:id="rId49"/>
    <p:sldId id="273" r:id="rId50"/>
    <p:sldId id="266" r:id="rId51"/>
    <p:sldId id="371" r:id="rId52"/>
    <p:sldId id="267" r:id="rId53"/>
    <p:sldId id="268" r:id="rId54"/>
    <p:sldId id="269" r:id="rId55"/>
    <p:sldId id="270" r:id="rId56"/>
    <p:sldId id="274" r:id="rId57"/>
    <p:sldId id="272" r:id="rId58"/>
    <p:sldId id="372" r:id="rId59"/>
    <p:sldId id="373" r:id="rId60"/>
    <p:sldId id="276" r:id="rId61"/>
    <p:sldId id="277" r:id="rId62"/>
    <p:sldId id="278" r:id="rId63"/>
    <p:sldId id="279" r:id="rId64"/>
    <p:sldId id="275" r:id="rId65"/>
    <p:sldId id="285" r:id="rId66"/>
    <p:sldId id="286" r:id="rId67"/>
    <p:sldId id="288" r:id="rId68"/>
    <p:sldId id="289" r:id="rId69"/>
    <p:sldId id="287" r:id="rId70"/>
    <p:sldId id="290" r:id="rId71"/>
    <p:sldId id="292" r:id="rId72"/>
    <p:sldId id="295" r:id="rId73"/>
    <p:sldId id="293" r:id="rId74"/>
    <p:sldId id="294" r:id="rId75"/>
    <p:sldId id="296" r:id="rId76"/>
    <p:sldId id="380" r:id="rId7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333300"/>
    <a:srgbClr val="F3BFE5"/>
    <a:srgbClr val="868969"/>
    <a:srgbClr val="5B5D47"/>
    <a:srgbClr val="78916F"/>
    <a:srgbClr val="BC2D00"/>
    <a:srgbClr val="CC3300"/>
    <a:srgbClr val="2F0326"/>
    <a:srgbClr val="4B05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3" autoAdjust="0"/>
    <p:restoredTop sz="68100" autoAdjust="0"/>
  </p:normalViewPr>
  <p:slideViewPr>
    <p:cSldViewPr>
      <p:cViewPr varScale="1">
        <p:scale>
          <a:sx n="48" d="100"/>
          <a:sy n="48" d="100"/>
        </p:scale>
        <p:origin x="-18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18" Type="http://schemas.microsoft.com/office/2006/relationships/legacyDiagramText" Target="legacyDiagramText18.bin"/><Relationship Id="rId3" Type="http://schemas.microsoft.com/office/2006/relationships/legacyDiagramText" Target="legacyDiagramText3.bin"/><Relationship Id="rId21" Type="http://schemas.microsoft.com/office/2006/relationships/legacyDiagramText" Target="legacyDiagramText21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17" Type="http://schemas.microsoft.com/office/2006/relationships/legacyDiagramText" Target="legacyDiagramText17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20" Type="http://schemas.microsoft.com/office/2006/relationships/legacyDiagramText" Target="legacyDiagramText20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23" Type="http://schemas.microsoft.com/office/2006/relationships/legacyDiagramText" Target="legacyDiagramText23.bin"/><Relationship Id="rId10" Type="http://schemas.microsoft.com/office/2006/relationships/legacyDiagramText" Target="legacyDiagramText10.bin"/><Relationship Id="rId19" Type="http://schemas.microsoft.com/office/2006/relationships/legacyDiagramText" Target="legacyDiagramText19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Relationship Id="rId22" Type="http://schemas.microsoft.com/office/2006/relationships/legacyDiagramText" Target="legacyDiagramText22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7EA21A-6A1B-42BF-AE73-3AEAFA6B06D2}" type="datetimeFigureOut">
              <a:rPr lang="ru-RU"/>
              <a:pPr>
                <a:defRPr/>
              </a:pPr>
              <a:t>12.10.2010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8097B81-D448-496C-B6AF-514B25E00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ageing.oxfordjournals.org/content/38/3/260.full.pdf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4CD7C7-ADF4-452E-87CE-36054079E57B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21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4BDDB8-598A-4D55-B929-68350734CF06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8CE865-ECD0-47BD-BA9B-237C62F1812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2400" dirty="0" smtClean="0"/>
              <a:t>МЕХАНИЧЕСКАЯ ДИСФАГИЯ</a:t>
            </a:r>
          </a:p>
          <a:p>
            <a:pPr lvl="2"/>
            <a:r>
              <a:rPr lang="ru-RU" sz="1900" dirty="0" smtClean="0"/>
              <a:t>Структурная патология языка, глотки, пищевода, заглоточные объёмные образования, патология височно-нижнечелюстных суставов</a:t>
            </a:r>
          </a:p>
          <a:p>
            <a:r>
              <a:rPr lang="ru-RU" sz="2400" dirty="0" smtClean="0"/>
              <a:t>НЕРВНО-МЫШЕЧНАЯ ДИСФАГИЯ</a:t>
            </a:r>
          </a:p>
          <a:p>
            <a:pPr lvl="2"/>
            <a:r>
              <a:rPr lang="ru-RU" sz="1900" dirty="0" err="1" smtClean="0"/>
              <a:t>Окулофарингеальная</a:t>
            </a:r>
            <a:r>
              <a:rPr lang="ru-RU" sz="1900" dirty="0" smtClean="0"/>
              <a:t> мышечная дистрофия</a:t>
            </a:r>
          </a:p>
          <a:p>
            <a:pPr lvl="2"/>
            <a:r>
              <a:rPr lang="ru-RU" sz="1900" dirty="0" err="1" smtClean="0"/>
              <a:t>Митохондриальные</a:t>
            </a:r>
            <a:r>
              <a:rPr lang="ru-RU" sz="1900" dirty="0" smtClean="0"/>
              <a:t> миопатии</a:t>
            </a:r>
          </a:p>
          <a:p>
            <a:pPr lvl="2"/>
            <a:r>
              <a:rPr lang="ru-RU" sz="1900" dirty="0" smtClean="0"/>
              <a:t>Мышечные дистрофии</a:t>
            </a:r>
          </a:p>
          <a:p>
            <a:pPr lvl="2"/>
            <a:r>
              <a:rPr lang="ru-RU" sz="1900" dirty="0" smtClean="0"/>
              <a:t>Патология </a:t>
            </a:r>
            <a:r>
              <a:rPr lang="ru-RU" sz="1900" dirty="0" err="1" smtClean="0"/>
              <a:t>синаптической</a:t>
            </a:r>
            <a:r>
              <a:rPr lang="ru-RU" sz="1900" dirty="0" smtClean="0"/>
              <a:t> передачи</a:t>
            </a:r>
          </a:p>
          <a:p>
            <a:pPr lvl="2"/>
            <a:r>
              <a:rPr lang="ru-RU" sz="1900" dirty="0" smtClean="0"/>
              <a:t>Воспалительные миопатии</a:t>
            </a:r>
          </a:p>
          <a:p>
            <a:r>
              <a:rPr lang="ru-RU" sz="2400" dirty="0" smtClean="0"/>
              <a:t>НЕЙРОГЕННАЯ ДИСФАГИЯ</a:t>
            </a:r>
          </a:p>
          <a:p>
            <a:pPr lvl="2"/>
            <a:r>
              <a:rPr lang="ru-RU" sz="1900" dirty="0" smtClean="0"/>
              <a:t>Аномалии </a:t>
            </a:r>
            <a:r>
              <a:rPr lang="ru-RU" sz="1900" dirty="0" err="1" smtClean="0"/>
              <a:t>кранио-вертебрального</a:t>
            </a:r>
            <a:r>
              <a:rPr lang="ru-RU" sz="1900" dirty="0" smtClean="0"/>
              <a:t> перехода</a:t>
            </a:r>
          </a:p>
          <a:p>
            <a:pPr lvl="2"/>
            <a:r>
              <a:rPr lang="ru-RU" sz="1900" dirty="0" smtClean="0"/>
              <a:t>Экстрапирамидные заболевания</a:t>
            </a:r>
          </a:p>
          <a:p>
            <a:pPr lvl="2"/>
            <a:r>
              <a:rPr lang="ru-RU" sz="1900" dirty="0" smtClean="0"/>
              <a:t>Центральный </a:t>
            </a:r>
            <a:r>
              <a:rPr lang="ru-RU" sz="1900" dirty="0" err="1" smtClean="0"/>
              <a:t>понтинный</a:t>
            </a:r>
            <a:r>
              <a:rPr lang="ru-RU" sz="1900" dirty="0" smtClean="0"/>
              <a:t> </a:t>
            </a:r>
            <a:r>
              <a:rPr lang="ru-RU" sz="1900" dirty="0" err="1" smtClean="0"/>
              <a:t>миелинолиз</a:t>
            </a:r>
            <a:endParaRPr lang="ru-RU" sz="1900" dirty="0" smtClean="0"/>
          </a:p>
          <a:p>
            <a:pPr lvl="2"/>
            <a:r>
              <a:rPr lang="ru-RU" sz="1900" dirty="0" smtClean="0"/>
              <a:t>Невропатия лицевого нерва</a:t>
            </a:r>
          </a:p>
          <a:p>
            <a:pPr lvl="2"/>
            <a:r>
              <a:rPr lang="ru-RU" sz="1900" dirty="0" smtClean="0"/>
              <a:t>Действие препаратов (</a:t>
            </a:r>
            <a:r>
              <a:rPr lang="ru-RU" sz="1900" dirty="0" err="1" smtClean="0"/>
              <a:t>Винкристин</a:t>
            </a:r>
            <a:r>
              <a:rPr lang="ru-RU" sz="1900" dirty="0" smtClean="0"/>
              <a:t>, </a:t>
            </a:r>
            <a:r>
              <a:rPr lang="ru-RU" sz="1900" dirty="0" err="1" smtClean="0"/>
              <a:t>Циклоспорин</a:t>
            </a:r>
            <a:r>
              <a:rPr lang="ru-RU" sz="1900" dirty="0" smtClean="0"/>
              <a:t>, поздняя </a:t>
            </a:r>
            <a:r>
              <a:rPr lang="ru-RU" sz="1900" dirty="0" err="1" smtClean="0"/>
              <a:t>дискинезия</a:t>
            </a:r>
            <a:r>
              <a:rPr lang="ru-RU" sz="1900" dirty="0" smtClean="0"/>
              <a:t>)</a:t>
            </a:r>
          </a:p>
          <a:p>
            <a:pPr lvl="2"/>
            <a:r>
              <a:rPr lang="ru-RU" sz="1900" dirty="0" smtClean="0"/>
              <a:t>Инфекции</a:t>
            </a:r>
          </a:p>
          <a:p>
            <a:pPr lvl="2"/>
            <a:r>
              <a:rPr lang="ru-RU" sz="1900" dirty="0" smtClean="0"/>
              <a:t>Объёмные образования</a:t>
            </a:r>
          </a:p>
          <a:p>
            <a:pPr lvl="2"/>
            <a:r>
              <a:rPr lang="ru-RU" sz="1900" dirty="0" smtClean="0"/>
              <a:t>Болезнь двигательного нейрона</a:t>
            </a:r>
          </a:p>
          <a:p>
            <a:pPr lvl="2"/>
            <a:r>
              <a:rPr lang="ru-RU" sz="1900" dirty="0" smtClean="0"/>
              <a:t>Рассеянный склероз</a:t>
            </a:r>
          </a:p>
          <a:p>
            <a:pPr lvl="2"/>
            <a:r>
              <a:rPr lang="ru-RU" sz="1900" dirty="0" err="1" smtClean="0"/>
              <a:t>Полиневропатии</a:t>
            </a:r>
            <a:endParaRPr lang="ru-RU" sz="1900" dirty="0" smtClean="0"/>
          </a:p>
          <a:p>
            <a:pPr lvl="2"/>
            <a:r>
              <a:rPr lang="ru-RU" sz="1900" dirty="0" smtClean="0"/>
              <a:t>Спиноцеребеллярные атаксии</a:t>
            </a:r>
          </a:p>
          <a:p>
            <a:pPr lvl="2"/>
            <a:r>
              <a:rPr lang="ru-RU" sz="1900" dirty="0" smtClean="0"/>
              <a:t>Инсульт</a:t>
            </a:r>
          </a:p>
          <a:p>
            <a:pPr lvl="2"/>
            <a:r>
              <a:rPr lang="ru-RU" sz="1900" dirty="0" err="1" smtClean="0"/>
              <a:t>Сирингобульбия</a:t>
            </a:r>
            <a:endParaRPr lang="ru-RU" sz="1900" dirty="0" smtClean="0"/>
          </a:p>
          <a:p>
            <a:pPr lvl="2"/>
            <a:r>
              <a:rPr lang="ru-RU" sz="1900" dirty="0" smtClean="0"/>
              <a:t>Вегетативные </a:t>
            </a:r>
            <a:r>
              <a:rPr lang="ru-RU" sz="1900" dirty="0" err="1" smtClean="0"/>
              <a:t>полиневропатии</a:t>
            </a:r>
            <a:endParaRPr lang="ru-RU" sz="19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97B81-D448-496C-B6AF-514B25E0089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6714E4-EF8E-4FB3-BD56-9B5BF4B224A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47C471-91AA-4307-BA6B-F779F7508212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1E0E9F-EC9F-4DAE-ADA3-3EA776BA9531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CA3D40-E8C8-443B-A7D4-0F8455F0B57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83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C2C22-94F7-4F9D-BCA3-59BB2030F2E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FDE404-8DFC-41DB-B23A-D5B43103F0A9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03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9F9A37-02DB-40D2-9756-13B61634A169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39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7DB37D-00CE-47A1-8D95-4A3F6AB9D106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Другие</a:t>
            </a:r>
            <a:r>
              <a:rPr lang="ru-RU" baseline="0" dirty="0" smtClean="0"/>
              <a:t> причины нарушения глотания:</a:t>
            </a:r>
          </a:p>
          <a:p>
            <a:r>
              <a:rPr lang="ru-RU" baseline="0" dirty="0" smtClean="0"/>
              <a:t>Структурная патология рта;</a:t>
            </a:r>
          </a:p>
          <a:p>
            <a:r>
              <a:rPr lang="ru-RU" baseline="0" dirty="0" smtClean="0"/>
              <a:t>Глотки;</a:t>
            </a:r>
          </a:p>
          <a:p>
            <a:r>
              <a:rPr lang="ru-RU" baseline="0" dirty="0" smtClean="0"/>
              <a:t>Пищевода;</a:t>
            </a:r>
          </a:p>
          <a:p>
            <a:r>
              <a:rPr lang="ru-RU" baseline="0" dirty="0" smtClean="0"/>
              <a:t>Заглоточные объёмные образования;</a:t>
            </a:r>
          </a:p>
          <a:p>
            <a:r>
              <a:rPr lang="ru-RU" baseline="0" dirty="0" err="1" smtClean="0"/>
              <a:t>Гастроэзофагеальный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рефлюкс</a:t>
            </a:r>
            <a:r>
              <a:rPr lang="ru-RU" baseline="0" dirty="0" smtClean="0"/>
              <a:t>;</a:t>
            </a:r>
          </a:p>
          <a:p>
            <a:endParaRPr lang="ru-RU" dirty="0" smtClean="0"/>
          </a:p>
        </p:txBody>
      </p:sp>
      <p:sp>
        <p:nvSpPr>
          <p:cNvPr id="1013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F6CC8-6222-4B93-B870-7AA06ECC50B3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C8631-6F8F-47BF-8DCD-6A19D340A14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34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17EDCC-B96F-4288-ABD2-8480F572585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AFD408-FC65-4E6D-A066-DAA5C4D03F96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563BE7-6647-452D-A67F-81286C36F163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591BB9-4C1C-401F-A4D3-956983D6543C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7D4AFC-51B9-49F4-83F6-09D3CFF878D8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FE5535-E4C3-4DB6-9002-31542BCFB416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771521-0CA4-4B74-BD07-93A8F8392C73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FFC1DC-5EB6-4EF8-9883-86F25A97B72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Аспирация развивается</a:t>
            </a:r>
            <a:r>
              <a:rPr lang="ru-RU" baseline="0" dirty="0" smtClean="0"/>
              <a:t> у 20 – 80% лиц, перенёсших инсульт (в зависимости от тяжести инсульта и локализации очага), развитие аспирации у пациентов с инсультом повышает риск пневмонии в 7 раз 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Holas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Del'ippo</a:t>
            </a:r>
            <a:r>
              <a:rPr lang="en-US" baseline="0" dirty="0" smtClean="0"/>
              <a:t>,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Reding</a:t>
            </a:r>
            <a:r>
              <a:rPr lang="en-US" baseline="0" dirty="0" smtClean="0"/>
              <a:t> 1994). </a:t>
            </a:r>
            <a:endParaRPr lang="ru-RU" dirty="0" smtClean="0"/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B870F8-6C1F-480D-A1AA-3A2F2743CE75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340684-11CE-45B3-B355-C10BA2A4BE37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4FDBA1-06EB-48B5-951C-3A9A6280881F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AF9848-CD30-4E63-B4FA-196BA2B37915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E1190C-5853-4A6D-81F3-72B456C655B3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7C3D38-11CE-4970-8579-CC28C43DDE7C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3DFBDF-A147-4BBB-AA5F-4C0C3077FF52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Развитие </a:t>
            </a:r>
            <a:r>
              <a:rPr lang="ru-RU" dirty="0" err="1" smtClean="0"/>
              <a:t>гемихореи</a:t>
            </a:r>
            <a:r>
              <a:rPr lang="ru-RU" dirty="0" smtClean="0"/>
              <a:t> отмечалось на фоне инфарктов в коре, таламусе, </a:t>
            </a:r>
            <a:r>
              <a:rPr lang="ru-RU" dirty="0" err="1" smtClean="0"/>
              <a:t>субталамических</a:t>
            </a:r>
            <a:r>
              <a:rPr lang="ru-RU" dirty="0" smtClean="0"/>
              <a:t> ядрах, чечевицеобразном ядре, бледном шаре и хвостатом ядре. </a:t>
            </a:r>
            <a:r>
              <a:rPr lang="en-US" dirty="0" smtClean="0"/>
              <a:t>At the </a:t>
            </a:r>
            <a:r>
              <a:rPr lang="en-US" dirty="0" err="1" smtClean="0"/>
              <a:t>Asan</a:t>
            </a:r>
            <a:r>
              <a:rPr lang="en-US" dirty="0" smtClean="0"/>
              <a:t> Medical Center, we prospectively identified 27 patients</a:t>
            </a:r>
            <a:r>
              <a:rPr lang="ru-RU" dirty="0" smtClean="0"/>
              <a:t> </a:t>
            </a:r>
            <a:r>
              <a:rPr lang="en-US" dirty="0" smtClean="0"/>
              <a:t>who developed </a:t>
            </a:r>
            <a:r>
              <a:rPr lang="en-US" dirty="0" err="1" smtClean="0"/>
              <a:t>hemichorea</a:t>
            </a:r>
            <a:r>
              <a:rPr lang="en-US" dirty="0" smtClean="0"/>
              <a:t> out of 5,009 consecutive admitted patients</a:t>
            </a:r>
            <a:r>
              <a:rPr lang="ru-RU" dirty="0" smtClean="0"/>
              <a:t> </a:t>
            </a:r>
            <a:r>
              <a:rPr lang="en-US" dirty="0" smtClean="0"/>
              <a:t>with acute stroke between August 1994 and November 2003.</a:t>
            </a:r>
            <a:r>
              <a:rPr lang="ru-RU" dirty="0" smtClean="0"/>
              <a:t> </a:t>
            </a:r>
            <a:r>
              <a:rPr lang="de-DE" dirty="0" smtClean="0"/>
              <a:t>S. J. Chung, MD · J.-H. Im, MD ·</a:t>
            </a:r>
            <a:r>
              <a:rPr lang="ru-RU" dirty="0" smtClean="0"/>
              <a:t> </a:t>
            </a:r>
            <a:r>
              <a:rPr lang="fi-FI" dirty="0" smtClean="0"/>
              <a:t>M. C. Lee, MD · J. Kim,MD</a:t>
            </a:r>
            <a:r>
              <a:rPr lang="ru-RU" dirty="0" smtClean="0"/>
              <a:t> </a:t>
            </a:r>
            <a:r>
              <a:rPr lang="en-US" dirty="0" smtClean="0"/>
              <a:t>Dept. of Neurology</a:t>
            </a:r>
            <a:r>
              <a:rPr lang="ru-RU" dirty="0" smtClean="0"/>
              <a:t> </a:t>
            </a:r>
            <a:r>
              <a:rPr lang="en-US" dirty="0" err="1" smtClean="0"/>
              <a:t>Asan</a:t>
            </a:r>
            <a:r>
              <a:rPr lang="en-US" dirty="0" smtClean="0"/>
              <a:t> Medical Center</a:t>
            </a:r>
            <a:r>
              <a:rPr lang="ru-RU" dirty="0" smtClean="0"/>
              <a:t> </a:t>
            </a:r>
            <a:r>
              <a:rPr lang="en-US" dirty="0" err="1" smtClean="0"/>
              <a:t>Songpa-gu</a:t>
            </a:r>
            <a:r>
              <a:rPr lang="en-US" dirty="0" smtClean="0"/>
              <a:t>, P.O. BOX 145</a:t>
            </a:r>
            <a:r>
              <a:rPr lang="ru-RU" dirty="0" smtClean="0"/>
              <a:t> </a:t>
            </a:r>
            <a:r>
              <a:rPr lang="en-US" dirty="0" smtClean="0"/>
              <a:t>Seoul, 138-600, South </a:t>
            </a:r>
            <a:r>
              <a:rPr lang="en-US" dirty="0" smtClean="0"/>
              <a:t>Korea</a:t>
            </a:r>
            <a:r>
              <a:rPr lang="ru-RU" dirty="0" smtClean="0"/>
              <a:t>;</a:t>
            </a:r>
          </a:p>
          <a:p>
            <a:r>
              <a:rPr lang="nl-NL" dirty="0" smtClean="0">
                <a:hlinkClick r:id="rId3"/>
              </a:rPr>
              <a:t>http://ageing.oxfordjournals.org/content/38/3/260.full.pdf</a:t>
            </a:r>
            <a:r>
              <a:rPr lang="ru-RU" dirty="0" smtClean="0"/>
              <a:t> – статья про двигательные нарушения, в то</a:t>
            </a:r>
            <a:r>
              <a:rPr lang="ru-RU" baseline="0" dirty="0" smtClean="0"/>
              <a:t>м числе </a:t>
            </a:r>
            <a:r>
              <a:rPr lang="ru-RU" baseline="0" dirty="0" err="1" smtClean="0"/>
              <a:t>гемихорею</a:t>
            </a:r>
            <a:r>
              <a:rPr lang="ru-RU" baseline="0" dirty="0" smtClean="0"/>
              <a:t>, при инсультах, на английском языке, в </a:t>
            </a:r>
            <a:r>
              <a:rPr lang="ru-RU" baseline="0" smtClean="0"/>
              <a:t>бесплатном доступе</a:t>
            </a:r>
          </a:p>
          <a:p>
            <a:endParaRPr 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7347C3-0508-4A11-95F3-C1ADE2089E33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795CC2-9A2B-4893-8386-983DAF8DAF43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1198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928FE-8B94-40F4-88CF-06590E38D59B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605867-E27B-4397-A4BF-53B03F759E5F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60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F3D8A1-82DB-4D00-89C3-F374CB358811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08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FFFB33-BEAC-4A17-B909-1BF090DABF57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9AB90B-49BA-453B-8FB1-5940EA0B379B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3BB111-6A20-409B-AC42-11112AB34A3B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424898-1D58-4859-A4D9-1DD9D5F4B3D5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83A2B7-B78C-4A78-B914-E638C80423E9}" type="slidenum">
              <a:rPr lang="ru-RU" smtClean="0"/>
              <a:pPr/>
              <a:t>44</a:t>
            </a:fld>
            <a:endParaRPr lang="ru-RU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38BAAA-108F-45E4-BCAB-B898424F3167}" type="slidenum">
              <a:rPr lang="ru-RU" smtClean="0"/>
              <a:pPr/>
              <a:t>45</a:t>
            </a:fld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634DDC-9079-483C-B48E-260950375221}" type="slidenum">
              <a:rPr lang="ru-RU" smtClean="0"/>
              <a:pPr/>
              <a:t>46</a:t>
            </a:fld>
            <a:endParaRPr 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39FF95-F61A-4ABF-9BD8-25EABB080BB1}" type="slidenum">
              <a:rPr lang="ru-RU" smtClean="0"/>
              <a:pPr/>
              <a:t>47</a:t>
            </a:fld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C736C4-B5B6-48D7-BB73-2C2622F9B714}" type="slidenum">
              <a:rPr lang="ru-RU" smtClean="0"/>
              <a:pPr/>
              <a:t>48</a:t>
            </a:fld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66088F-D33E-42A6-9BAB-7D2D1B14A9F6}" type="slidenum">
              <a:rPr lang="ru-RU" smtClean="0"/>
              <a:pPr/>
              <a:t>49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 глотании принимают участие</a:t>
            </a:r>
            <a:r>
              <a:rPr lang="ru-RU" baseline="0" dirty="0" smtClean="0"/>
              <a:t> 26 пар мышц гортани и глотки, не учитывая мышц, которые участвуют жевании. Мышцы находятся под управлении пяти пар черепных нервов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Wuttge-Hanning</a:t>
            </a:r>
            <a:r>
              <a:rPr lang="en-US" baseline="0" dirty="0" smtClean="0"/>
              <a:t>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Hannig</a:t>
            </a:r>
            <a:r>
              <a:rPr lang="en-US" baseline="0" dirty="0" smtClean="0"/>
              <a:t> 1995). </a:t>
            </a:r>
            <a:r>
              <a:rPr lang="ru-RU" baseline="0" dirty="0" smtClean="0"/>
              <a:t>Участие обширных участков коры за исключением первичных чувствительных и двигательных зон, мозжечка – данные ПЭТ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Zald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Pardo</a:t>
            </a:r>
            <a:r>
              <a:rPr lang="en-US" baseline="0" dirty="0" smtClean="0"/>
              <a:t> 1999) </a:t>
            </a:r>
            <a:r>
              <a:rPr lang="ru-RU" baseline="0" dirty="0" smtClean="0"/>
              <a:t>и ТМС </a:t>
            </a:r>
            <a:r>
              <a:rPr lang="en-US" baseline="0" dirty="0" smtClean="0"/>
              <a:t>(</a:t>
            </a:r>
            <a:r>
              <a:rPr lang="en-US" baseline="0" dirty="0" err="1" smtClean="0"/>
              <a:t>Hamdy</a:t>
            </a:r>
            <a:r>
              <a:rPr lang="en-US" baseline="0" dirty="0" smtClean="0"/>
              <a:t> et al. 1996)</a:t>
            </a:r>
            <a:r>
              <a:rPr lang="ru-RU" baseline="0" dirty="0" smtClean="0"/>
              <a:t>. Горизонтальная (произвольная) и вертикальная (непроизвольная) подсистемы глотания.  </a:t>
            </a:r>
            <a:endParaRPr lang="ru-RU" dirty="0" smtClean="0"/>
          </a:p>
        </p:txBody>
      </p:sp>
      <p:sp>
        <p:nvSpPr>
          <p:cNvPr id="870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5E8F00-8CE5-4A1D-86ED-735B9CECC43C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11A6BF-C128-46FB-9672-45F167E5EF2A}" type="slidenum">
              <a:rPr lang="ru-RU" smtClean="0"/>
              <a:pPr/>
              <a:t>50</a:t>
            </a:fld>
            <a:endParaRPr lang="ru-RU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54D1B6-F2E3-4D89-B762-F0D68CE7CA10}" type="slidenum">
              <a:rPr lang="ru-RU" smtClean="0"/>
              <a:pPr/>
              <a:t>51</a:t>
            </a:fld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0BFA09-9BDF-4793-88B4-8CB658A772F5}" type="slidenum">
              <a:rPr lang="ru-RU" smtClean="0"/>
              <a:pPr/>
              <a:t>52</a:t>
            </a:fld>
            <a:endParaRPr lang="ru-RU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DD68B2-8E65-4C8F-BCA1-040EFC7A95E5}" type="slidenum">
              <a:rPr lang="ru-RU" smtClean="0"/>
              <a:pPr/>
              <a:t>53</a:t>
            </a:fld>
            <a:endParaRPr lang="ru-RU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556C46-1EA6-4868-ABCC-73BB71DF76D9}" type="slidenum">
              <a:rPr lang="ru-RU" smtClean="0"/>
              <a:pPr/>
              <a:t>54</a:t>
            </a:fld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185F20-F8DF-4745-9EFA-8C95FBBE9F5D}" type="slidenum">
              <a:rPr lang="ru-RU" smtClean="0"/>
              <a:pPr/>
              <a:t>55</a:t>
            </a:fld>
            <a:endParaRPr 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0A6741-BF14-459E-BEEB-17293CB9D969}" type="slidenum">
              <a:rPr lang="ru-RU" smtClean="0"/>
              <a:pPr/>
              <a:t>56</a:t>
            </a:fld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Тест «собирания узора из кубиков» из Векслеровской шкалы интеллекта (</a:t>
            </a:r>
            <a:r>
              <a:rPr lang="en-US" smtClean="0"/>
              <a:t>Wechsler</a:t>
            </a:r>
            <a:r>
              <a:rPr lang="ru-RU" smtClean="0"/>
              <a:t> </a:t>
            </a:r>
            <a:r>
              <a:rPr lang="en-US" smtClean="0"/>
              <a:t>Adult Intelligence Scale – WAIS)</a:t>
            </a:r>
            <a:r>
              <a:rPr lang="ru-RU" smtClean="0"/>
              <a:t>, адаптированной для русской популяции ЛПНИ им. В. М. Бехтерева </a:t>
            </a:r>
            <a:r>
              <a:rPr lang="en-US" smtClean="0"/>
              <a:t>[</a:t>
            </a:r>
            <a:r>
              <a:rPr lang="ru-RU" smtClean="0"/>
              <a:t>Панасюк А. Ю., 1983</a:t>
            </a:r>
            <a:r>
              <a:rPr lang="en-US" smtClean="0"/>
              <a:t>]</a:t>
            </a:r>
            <a:r>
              <a:rPr lang="ru-RU" smtClean="0"/>
              <a:t> </a:t>
            </a:r>
            <a:r>
              <a:rPr lang="en-US" smtClean="0"/>
              <a:t>, </a:t>
            </a:r>
            <a:r>
              <a:rPr lang="ru-RU" smtClean="0"/>
              <a:t>из диссертации Н. А. Юнищенко, научный руководитель О. С. Левин</a:t>
            </a:r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326C65-7795-4D63-9AC0-5B0AED30F38F}" type="slidenum">
              <a:rPr lang="ru-RU" smtClean="0"/>
              <a:pPr/>
              <a:t>57</a:t>
            </a:fld>
            <a:endParaRPr 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601B6F-82C9-4A84-A8E2-EB69ECAEF037}" type="slidenum">
              <a:rPr lang="ru-RU" smtClean="0"/>
              <a:pPr/>
              <a:t>58</a:t>
            </a:fld>
            <a:endParaRPr lang="ru-R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0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375510-E884-4CDC-A5DD-6C32AE649FB8}" type="slidenum">
              <a:rPr lang="ru-RU" smtClean="0"/>
              <a:pPr/>
              <a:t>59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E767F6-AE16-4450-842F-3ADC1ED80D4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1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BF9AE0-E41F-400A-B8CD-761FAB02AA46}" type="slidenum">
              <a:rPr lang="ru-RU" smtClean="0"/>
              <a:pPr/>
              <a:t>60</a:t>
            </a:fld>
            <a:endParaRPr 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2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E4F26D-23B0-46AE-99D2-CECA01EFC046}" type="slidenum">
              <a:rPr lang="ru-RU" smtClean="0"/>
              <a:pPr/>
              <a:t>61</a:t>
            </a:fld>
            <a:endParaRPr lang="ru-R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095400-CB39-4FF0-8565-6F3B6B6860A0}" type="slidenum">
              <a:rPr lang="ru-RU" smtClean="0"/>
              <a:pPr/>
              <a:t>62</a:t>
            </a:fld>
            <a:endParaRPr lang="ru-R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7DF0BA-389E-4CDB-8492-A268AF560A47}" type="slidenum">
              <a:rPr lang="ru-RU" smtClean="0"/>
              <a:pPr/>
              <a:t>63</a:t>
            </a:fld>
            <a:endParaRPr lang="ru-R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B26445-8E91-4C84-8E79-FC02203CD2BD}" type="slidenum">
              <a:rPr lang="ru-RU" smtClean="0"/>
              <a:pPr/>
              <a:t>64</a:t>
            </a:fld>
            <a:endParaRPr lang="ru-R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7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E5CB4-BD66-481B-AC49-9C63E289DA7A}" type="slidenum">
              <a:rPr lang="ru-RU" smtClean="0"/>
              <a:pPr/>
              <a:t>65</a:t>
            </a:fld>
            <a:endParaRPr lang="ru-RU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236CAC-1E13-49C9-AE5D-EFC1065F43C2}" type="slidenum">
              <a:rPr lang="ru-RU" smtClean="0"/>
              <a:pPr/>
              <a:t>66</a:t>
            </a:fld>
            <a:endParaRPr lang="ru-RU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49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DE695E-EBF4-4839-B4A8-5D5D7044C754}" type="slidenum">
              <a:rPr lang="ru-RU" smtClean="0"/>
              <a:pPr/>
              <a:t>67</a:t>
            </a:fld>
            <a:endParaRPr lang="ru-RU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0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141A41-799F-43FC-BD27-2627551761E6}" type="slidenum">
              <a:rPr lang="ru-RU" smtClean="0"/>
              <a:pPr/>
              <a:t>68</a:t>
            </a:fld>
            <a:endParaRPr lang="ru-RU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59C7A4-29B7-42A2-9736-36C7D887782F}" type="slidenum">
              <a:rPr lang="ru-RU" smtClean="0"/>
              <a:pPr/>
              <a:t>69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FDD1B-A4F8-4D10-8670-8F3C9461C8D0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2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D0728-FA4F-4515-9507-337A1A9B8451}" type="slidenum">
              <a:rPr lang="ru-RU" smtClean="0"/>
              <a:pPr/>
              <a:t>70</a:t>
            </a:fld>
            <a:endParaRPr lang="ru-RU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04A6C4-60CE-490C-A56E-5A5273FBB1BE}" type="slidenum">
              <a:rPr lang="ru-RU" smtClean="0"/>
              <a:pPr/>
              <a:t>71</a:t>
            </a:fld>
            <a:endParaRPr lang="ru-RU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4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A9DA9D-A4C6-47AA-BD80-7B85CCFAE067}" type="slidenum">
              <a:rPr lang="ru-RU" smtClean="0"/>
              <a:pPr/>
              <a:t>72</a:t>
            </a:fld>
            <a:endParaRPr lang="ru-RU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5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49BA95-68D3-465D-BD76-C9654C5CDDB0}" type="slidenum">
              <a:rPr lang="ru-RU" smtClean="0"/>
              <a:pPr/>
              <a:t>73</a:t>
            </a:fld>
            <a:endParaRPr lang="ru-RU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6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F73066-6F5D-476C-9F70-7A0677A6D22C}" type="slidenum">
              <a:rPr lang="ru-RU" smtClean="0"/>
              <a:pPr/>
              <a:t>74</a:t>
            </a:fld>
            <a:endParaRPr lang="ru-RU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7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F1A9F4-A5C0-49F5-9193-E7850F8E1048}" type="slidenum">
              <a:rPr lang="ru-RU" smtClean="0"/>
              <a:pPr/>
              <a:t>75</a:t>
            </a:fld>
            <a:endParaRPr lang="ru-RU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97B81-D448-496C-B6AF-514B25E00893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901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BAEC9F-0DB9-409F-912E-C3C6646BEA46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4A5C53-E6E1-40FE-96BF-4A9F89F6FFE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97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BBE3-6801-4DD5-AA69-F3E63F4C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43B2C-4644-42AB-8E7B-FE6748CBF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99601-6629-482C-8E87-C468FE7EB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8299-3C66-462F-A1C8-C7D5AED7F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11018-8939-49D5-B929-5D487EF2D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B597B-6923-4C49-AD79-46DE6ECEC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939-E1F4-4338-BB0D-33FD469D8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C4D91-DFA8-47E8-9CFF-42FC1CF34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A4CE-85E6-4B85-A8AE-34FEA23BF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EE30-EB7F-4D8B-8B66-AEBDC3F28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08469-E7A4-43E2-91F0-6A2F2CDD0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A6B6F-292C-4DF0-B179-F2BB0398E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3DF65-4BA2-4868-BFE1-1BB823D28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1F71-6101-43C4-829D-49EBE5625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40052-43D0-4BBB-902B-D31629403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867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2867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DE2C63A8-9291-4645-9A70-24249EE73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2492375"/>
            <a:ext cx="7772400" cy="1854200"/>
          </a:xfrm>
        </p:spPr>
        <p:txBody>
          <a:bodyPr/>
          <a:lstStyle/>
          <a:p>
            <a:pPr algn="ctr" eaLnBrk="1" hangingPunct="1"/>
            <a:r>
              <a:rPr lang="ru-RU" sz="4400" dirty="0" smtClean="0">
                <a:latin typeface="Bookman Old Style" pitchFamily="18" charset="0"/>
              </a:rPr>
              <a:t>Нарушения </a:t>
            </a:r>
            <a:br>
              <a:rPr lang="ru-RU" sz="4400" dirty="0" smtClean="0">
                <a:latin typeface="Bookman Old Style" pitchFamily="18" charset="0"/>
              </a:rPr>
            </a:br>
            <a:r>
              <a:rPr lang="ru-RU" sz="4400" dirty="0" smtClean="0">
                <a:latin typeface="Bookman Old Style" pitchFamily="18" charset="0"/>
              </a:rPr>
              <a:t>речи и глотания </a:t>
            </a:r>
            <a:br>
              <a:rPr lang="ru-RU" sz="4400" dirty="0" smtClean="0">
                <a:latin typeface="Bookman Old Style" pitchFamily="18" charset="0"/>
              </a:rPr>
            </a:br>
            <a:r>
              <a:rPr lang="ru-RU" sz="4400" dirty="0" smtClean="0">
                <a:latin typeface="Bookman Old Style" pitchFamily="18" charset="0"/>
              </a:rPr>
              <a:t>при инсульте</a:t>
            </a:r>
            <a:br>
              <a:rPr lang="ru-RU" sz="4400" dirty="0" smtClean="0">
                <a:latin typeface="Bookman Old Style" pitchFamily="18" charset="0"/>
              </a:rPr>
            </a:br>
            <a:endParaRPr lang="ru-RU" sz="44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Нейромышечные компоненты </a:t>
            </a:r>
            <a:br>
              <a:rPr lang="ru-RU" sz="3200" smtClean="0"/>
            </a:br>
            <a:r>
              <a:rPr lang="ru-RU" sz="3200" smtClean="0"/>
              <a:t>нормального глотания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ru-RU" sz="2400" b="1" u="sng" smtClean="0">
                <a:latin typeface="Bookman Old Style" pitchFamily="18" charset="0"/>
              </a:rPr>
              <a:t>Открытие верхнего сфинктера пищевода</a:t>
            </a:r>
            <a:r>
              <a:rPr lang="ru-RU" sz="2400" smtClean="0">
                <a:latin typeface="Bookman Old Style" pitchFamily="18" charset="0"/>
              </a:rPr>
              <a:t> сопровождается сложным комплексом движений: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400" smtClean="0">
                <a:latin typeface="Bookman Old Style" pitchFamily="18" charset="0"/>
              </a:rPr>
              <a:t>Расслабление перстневидно-глоточной мышечной порции клапана, которая не открывает сфинктер;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400" smtClean="0">
                <a:latin typeface="Bookman Old Style" pitchFamily="18" charset="0"/>
              </a:rPr>
              <a:t>Движение гортани вверх и вперед, которое открывает сфинктер путем перемещения передней его стенки, перстневидного хряща, от стенки глотки и</a:t>
            </a:r>
          </a:p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ru-RU" sz="2400" smtClean="0">
                <a:latin typeface="Bookman Old Style" pitchFamily="18" charset="0"/>
              </a:rPr>
              <a:t>Поступление комка пищи под давлением, расширяющим просвет в верхнем сфинктере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latin typeface="Bookman Old Style" pitchFamily="18" charset="0"/>
              </a:rPr>
              <a:t>Нейромышечные компоненты нормального глотания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565400"/>
            <a:ext cx="7772400" cy="27209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u="sng" smtClean="0">
                <a:latin typeface="Bookman Old Style" pitchFamily="18" charset="0"/>
              </a:rPr>
              <a:t>Перистальтика пищевода</a:t>
            </a:r>
            <a:r>
              <a:rPr lang="ru-RU" smtClean="0">
                <a:latin typeface="Bookman Old Style" pitchFamily="18" charset="0"/>
              </a:rPr>
              <a:t> начинается, когда нижняя часть пищевого комка проникает в пищевод и сопровождает прохождение пищевого комка до желудка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дисфагии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736"/>
            <a:ext cx="7215238" cy="4530725"/>
          </a:xfrm>
        </p:spPr>
        <p:txBody>
          <a:bodyPr/>
          <a:lstStyle/>
          <a:p>
            <a:r>
              <a:rPr lang="ru-RU" sz="2400" dirty="0" smtClean="0"/>
              <a:t>МЕХАНИЧЕСКАЯ ДИСФАГИЯ</a:t>
            </a:r>
          </a:p>
          <a:p>
            <a:pPr lvl="2"/>
            <a:r>
              <a:rPr lang="ru-RU" sz="1900" dirty="0" smtClean="0"/>
              <a:t>Структурная патология языка, глотки, пищевода, заглоточные объёмные образования, патология височно-нижнечелюстных суставов</a:t>
            </a:r>
          </a:p>
          <a:p>
            <a:r>
              <a:rPr lang="ru-RU" sz="2400" dirty="0" smtClean="0"/>
              <a:t>НЕРВНО-МЫШЕЧНАЯ ДИСФАГИЯ</a:t>
            </a:r>
          </a:p>
          <a:p>
            <a:pPr lvl="2"/>
            <a:r>
              <a:rPr lang="ru-RU" sz="1900" dirty="0" err="1" smtClean="0"/>
              <a:t>Окулофарингеальная</a:t>
            </a:r>
            <a:r>
              <a:rPr lang="ru-RU" sz="1900" dirty="0" smtClean="0"/>
              <a:t> мышечная дистрофия</a:t>
            </a:r>
          </a:p>
          <a:p>
            <a:pPr lvl="2"/>
            <a:r>
              <a:rPr lang="ru-RU" sz="1900" dirty="0" err="1" smtClean="0"/>
              <a:t>Митохондриальные</a:t>
            </a:r>
            <a:r>
              <a:rPr lang="ru-RU" sz="1900" dirty="0" smtClean="0"/>
              <a:t> миопатии</a:t>
            </a:r>
          </a:p>
          <a:p>
            <a:pPr lvl="2"/>
            <a:r>
              <a:rPr lang="ru-RU" sz="1900" dirty="0" smtClean="0"/>
              <a:t>Мышечные дистрофии</a:t>
            </a:r>
          </a:p>
          <a:p>
            <a:pPr lvl="2"/>
            <a:r>
              <a:rPr lang="ru-RU" sz="1900" dirty="0" smtClean="0"/>
              <a:t>Патология </a:t>
            </a:r>
            <a:r>
              <a:rPr lang="ru-RU" sz="1900" dirty="0" err="1" smtClean="0"/>
              <a:t>синаптической</a:t>
            </a:r>
            <a:r>
              <a:rPr lang="ru-RU" sz="1900" dirty="0" smtClean="0"/>
              <a:t> передачи</a:t>
            </a:r>
          </a:p>
          <a:p>
            <a:pPr lvl="2"/>
            <a:r>
              <a:rPr lang="ru-RU" sz="1900" dirty="0" smtClean="0"/>
              <a:t>Воспалительные миопатии</a:t>
            </a:r>
          </a:p>
          <a:p>
            <a:r>
              <a:rPr lang="ru-RU" sz="2400" b="1" dirty="0" smtClean="0">
                <a:solidFill>
                  <a:srgbClr val="680000"/>
                </a:solidFill>
              </a:rPr>
              <a:t>НЕЙРОГЕННАЯ ДИСФАГИЯ</a:t>
            </a:r>
          </a:p>
          <a:p>
            <a:pPr lvl="2"/>
            <a:r>
              <a:rPr lang="ru-RU" sz="1900" dirty="0" smtClean="0"/>
              <a:t>Экстрапирамидные заболевания</a:t>
            </a:r>
          </a:p>
          <a:p>
            <a:pPr lvl="2"/>
            <a:r>
              <a:rPr lang="ru-RU" sz="1900" dirty="0" smtClean="0"/>
              <a:t>Невропатия лицевого нерва</a:t>
            </a:r>
          </a:p>
          <a:p>
            <a:pPr lvl="2"/>
            <a:r>
              <a:rPr lang="ru-RU" sz="1900" b="1" dirty="0" smtClean="0">
                <a:solidFill>
                  <a:srgbClr val="680000"/>
                </a:solidFill>
              </a:rPr>
              <a:t>Инсульт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latin typeface="Bookman Old Style" pitchFamily="18" charset="0"/>
              </a:rPr>
              <a:t>Симптомы дисфагии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Кашель и напряжение при приеме пищи;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Постоянная гиперсекреция, включая трахеальную гиперсекрецию, хронический бронхит, астму;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Пневмония, особенно рецидивирующая;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Рецидивирующая лихорадка или гиперсекреция спустя 1-1.5 часов после еды;</a:t>
            </a:r>
          </a:p>
          <a:p>
            <a:pPr eaLnBrk="1" hangingPunct="1"/>
            <a:endParaRPr lang="ru-RU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dirty="0" smtClean="0">
                <a:latin typeface="Bookman Old Style" pitchFamily="18" charset="0"/>
              </a:rPr>
              <a:t>Симптомы дисфагии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844675"/>
            <a:ext cx="8245475" cy="3989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Невозможность употреблять в пищу продукты определенной консистенции;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Булькающее звучание голоса во время еды;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Удлинение времени приема пищи;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Необъяснимая потеря массы тела;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Затруднения управления собственным слюноотделением;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latin typeface="Bookman Old Style" pitchFamily="18" charset="0"/>
              </a:rPr>
              <a:t>Псевдобульбарный синдром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Bookman Old Style" pitchFamily="18" charset="0"/>
              </a:rPr>
              <a:t>Дисфагия, накопление слюны во рту;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Дизартрия;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Дисфония;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Парез языка без атрофии;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Пирамидные знаки;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Оживление рефлексов орального автоматизма;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Насильственный смех/плач (эмоциональная лабильность);</a:t>
            </a:r>
          </a:p>
          <a:p>
            <a:pPr eaLnBrk="1" hangingPunct="1"/>
            <a:endParaRPr lang="ru-RU" smtClean="0">
              <a:latin typeface="Bookman Old Styl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latin typeface="Bookman Old Style" pitchFamily="18" charset="0"/>
              </a:rPr>
              <a:t>Псевдобульбарный синдром. Клинические варианты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b="1" dirty="0" err="1" smtClean="0">
                <a:latin typeface="Bookman Old Style" pitchFamily="18" charset="0"/>
              </a:rPr>
              <a:t>Кортико-субкортикальный</a:t>
            </a:r>
            <a:r>
              <a:rPr lang="ru-RU" dirty="0" smtClean="0">
                <a:latin typeface="Bookman Old Style" pitchFamily="18" charset="0"/>
              </a:rPr>
              <a:t> – паралич жевательных мышц, языка и глотки;</a:t>
            </a:r>
          </a:p>
          <a:p>
            <a:pPr eaLnBrk="1" hangingPunct="1"/>
            <a:endParaRPr lang="ru-RU" dirty="0" smtClean="0">
              <a:latin typeface="Bookman Old Style" pitchFamily="18" charset="0"/>
            </a:endParaRPr>
          </a:p>
          <a:p>
            <a:pPr eaLnBrk="1" hangingPunct="1"/>
            <a:r>
              <a:rPr lang="ru-RU" b="1" dirty="0" err="1" smtClean="0">
                <a:latin typeface="Bookman Old Style" pitchFamily="18" charset="0"/>
              </a:rPr>
              <a:t>Стриарный</a:t>
            </a:r>
            <a:r>
              <a:rPr lang="ru-RU" dirty="0" smtClean="0">
                <a:latin typeface="Bookman Old Style" pitchFamily="18" charset="0"/>
              </a:rPr>
              <a:t> – дизартрия, дисфагия, мышечная ригидность, гипокинезия;</a:t>
            </a:r>
          </a:p>
          <a:p>
            <a:pPr eaLnBrk="1" hangingPunct="1"/>
            <a:endParaRPr lang="ru-RU" dirty="0" smtClean="0">
              <a:latin typeface="Bookman Old Style" pitchFamily="18" charset="0"/>
            </a:endParaRPr>
          </a:p>
          <a:p>
            <a:pPr eaLnBrk="1" hangingPunct="1"/>
            <a:r>
              <a:rPr lang="ru-RU" b="1" dirty="0" err="1" smtClean="0">
                <a:latin typeface="Bookman Old Style" pitchFamily="18" charset="0"/>
              </a:rPr>
              <a:t>Понтинный</a:t>
            </a:r>
            <a:r>
              <a:rPr lang="ru-RU" dirty="0" smtClean="0">
                <a:latin typeface="Bookman Old Style" pitchFamily="18" charset="0"/>
              </a:rPr>
              <a:t> - дизартрия, дисфагия, возможен нижний </a:t>
            </a:r>
            <a:r>
              <a:rPr lang="ru-RU" dirty="0" err="1" smtClean="0">
                <a:latin typeface="Bookman Old Style" pitchFamily="18" charset="0"/>
              </a:rPr>
              <a:t>парапарез</a:t>
            </a:r>
            <a:endParaRPr lang="ru-RU" dirty="0" smtClean="0">
              <a:latin typeface="Bookman Old Style" pitchFamily="18" charset="0"/>
            </a:endParaRPr>
          </a:p>
          <a:p>
            <a:pPr eaLnBrk="1" hangingPunct="1"/>
            <a:endParaRPr lang="ru-RU" dirty="0" smtClean="0">
              <a:latin typeface="Bookman Old Style" pitchFamily="18" charset="0"/>
            </a:endParaRPr>
          </a:p>
          <a:p>
            <a:pPr eaLnBrk="1" hangingPunct="1"/>
            <a:endParaRPr lang="ru-RU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latin typeface="Bookman Old Style" pitchFamily="18" charset="0"/>
              </a:rPr>
              <a:t>Бульбарные альтернирующие синдромы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i="1" smtClean="0">
                <a:latin typeface="Bookman Old Style" pitchFamily="18" charset="0"/>
              </a:rPr>
              <a:t>Синдром Джексона-</a:t>
            </a:r>
            <a:r>
              <a:rPr lang="ru-RU" smtClean="0">
                <a:latin typeface="Bookman Old Style" pitchFamily="18" charset="0"/>
              </a:rPr>
              <a:t> периферический паралич подъязычного нерва на стороне поражения и гемипарезом конечностей на противоположной стороне;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i="1" smtClean="0">
                <a:latin typeface="Bookman Old Style" pitchFamily="18" charset="0"/>
              </a:rPr>
              <a:t>Синдром Авеллиса-</a:t>
            </a:r>
            <a:r>
              <a:rPr lang="ru-RU" smtClean="0">
                <a:latin typeface="Bookman Old Style" pitchFamily="18" charset="0"/>
              </a:rPr>
              <a:t> поражение </a:t>
            </a:r>
            <a:r>
              <a:rPr lang="en-US" smtClean="0">
                <a:latin typeface="Bookman Old Style" pitchFamily="18" charset="0"/>
              </a:rPr>
              <a:t>IX </a:t>
            </a:r>
            <a:r>
              <a:rPr lang="ru-RU" smtClean="0">
                <a:latin typeface="Bookman Old Style" pitchFamily="18" charset="0"/>
              </a:rPr>
              <a:t>и </a:t>
            </a:r>
            <a:r>
              <a:rPr lang="en-US" smtClean="0">
                <a:latin typeface="Bookman Old Style" pitchFamily="18" charset="0"/>
              </a:rPr>
              <a:t>X </a:t>
            </a:r>
            <a:r>
              <a:rPr lang="ru-RU" smtClean="0">
                <a:latin typeface="Bookman Old Style" pitchFamily="18" charset="0"/>
              </a:rPr>
              <a:t>нервов (паралич мягкого неба и голосовой связки) на стороне очага и гемиплегия на противоположной стороне.</a:t>
            </a:r>
            <a:endParaRPr lang="ru-RU" b="1" i="1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latin typeface="Bookman Old Style" pitchFamily="18" charset="0"/>
              </a:rPr>
              <a:t>Бульбарные альтернирующие синдромы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b="1" i="1" smtClean="0">
                <a:latin typeface="Bookman Old Style" pitchFamily="18" charset="0"/>
              </a:rPr>
              <a:t>Синдром Шмидта- </a:t>
            </a:r>
            <a:r>
              <a:rPr lang="ru-RU" sz="2400" smtClean="0">
                <a:latin typeface="Bookman Old Style" pitchFamily="18" charset="0"/>
              </a:rPr>
              <a:t>паралич голосовых связок, мягкого неба и грудино-ключично-сосцевидной и трапециевидной мышц на стороне поражения (</a:t>
            </a:r>
            <a:r>
              <a:rPr lang="en-US" sz="2400" smtClean="0">
                <a:latin typeface="Bookman Old Style" pitchFamily="18" charset="0"/>
              </a:rPr>
              <a:t>IX</a:t>
            </a:r>
            <a:r>
              <a:rPr lang="ru-RU" sz="2400" smtClean="0">
                <a:latin typeface="Bookman Old Style" pitchFamily="18" charset="0"/>
              </a:rPr>
              <a:t>, </a:t>
            </a:r>
            <a:r>
              <a:rPr lang="en-US" sz="2400" smtClean="0">
                <a:latin typeface="Bookman Old Style" pitchFamily="18" charset="0"/>
              </a:rPr>
              <a:t>X </a:t>
            </a:r>
            <a:r>
              <a:rPr lang="ru-RU" sz="2400" smtClean="0">
                <a:latin typeface="Bookman Old Style" pitchFamily="18" charset="0"/>
              </a:rPr>
              <a:t>и </a:t>
            </a:r>
            <a:r>
              <a:rPr lang="en-US" sz="2400" smtClean="0">
                <a:latin typeface="Bookman Old Style" pitchFamily="18" charset="0"/>
              </a:rPr>
              <a:t>XI </a:t>
            </a:r>
            <a:r>
              <a:rPr lang="ru-RU" sz="2400" smtClean="0">
                <a:latin typeface="Bookman Old Style" pitchFamily="18" charset="0"/>
              </a:rPr>
              <a:t>нервы), гемипарез противоположных конечностей.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b="1" i="1" smtClean="0">
                <a:latin typeface="Bookman Old Style" pitchFamily="18" charset="0"/>
              </a:rPr>
              <a:t>Синдром Валленберга-Захарченко- </a:t>
            </a:r>
            <a:r>
              <a:rPr lang="ru-RU" sz="2400" smtClean="0">
                <a:latin typeface="Bookman Old Style" pitchFamily="18" charset="0"/>
              </a:rPr>
              <a:t>паралич мягкого нёба и голосовой связки, анестезия зева и гортани, расстройства чувствительности на лице, симптом Горнера, гемиатаксия на стороне очага в сочетании с гемиплегией, аналгезией и терманестезией на противоположной стороне, при обширных поражениях возможны нарушения дыхания.</a:t>
            </a:r>
            <a:endParaRPr lang="ru-RU" sz="2400" b="1" i="1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Нарушения глотания при поражении отдельных черепных нервов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00200"/>
            <a:ext cx="8353425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smtClean="0">
                <a:latin typeface="Bookman Old Style" pitchFamily="18" charset="0"/>
              </a:rPr>
              <a:t>Тройничный нерв (</a:t>
            </a:r>
            <a:r>
              <a:rPr lang="en-US" b="1" smtClean="0">
                <a:latin typeface="Bookman Old Style" pitchFamily="18" charset="0"/>
              </a:rPr>
              <a:t>V</a:t>
            </a:r>
            <a:r>
              <a:rPr lang="ru-RU" b="1" smtClean="0">
                <a:latin typeface="Bookman Old Style" pitchFamily="18" charset="0"/>
              </a:rPr>
              <a:t>)</a:t>
            </a:r>
            <a:r>
              <a:rPr lang="en-US" smtClean="0">
                <a:latin typeface="Bookman Old Style" pitchFamily="18" charset="0"/>
              </a:rPr>
              <a:t> </a:t>
            </a:r>
            <a:r>
              <a:rPr lang="ru-RU" smtClean="0">
                <a:latin typeface="Bookman Old Style" pitchFamily="18" charset="0"/>
              </a:rPr>
              <a:t>– нарушения ощущений консистенции пищи, нарушения жевания;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smtClean="0">
                <a:latin typeface="Bookman Old Style" pitchFamily="18" charset="0"/>
              </a:rPr>
              <a:t>Лицевой нерв </a:t>
            </a:r>
            <a:r>
              <a:rPr lang="en-US" b="1" smtClean="0">
                <a:latin typeface="Bookman Old Style" pitchFamily="18" charset="0"/>
              </a:rPr>
              <a:t>(VII) </a:t>
            </a:r>
            <a:r>
              <a:rPr lang="en-US" smtClean="0">
                <a:latin typeface="Bookman Old Style" pitchFamily="18" charset="0"/>
              </a:rPr>
              <a:t>– </a:t>
            </a:r>
            <a:r>
              <a:rPr lang="ru-RU" smtClean="0">
                <a:latin typeface="Bookman Old Style" pitchFamily="18" charset="0"/>
              </a:rPr>
              <a:t>нарушения жевания вследствие затруднений с помещением пищи на жевательные поверхности зубов щеками, нарушения вкусовой чувствительности;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b="1" smtClean="0">
                <a:latin typeface="Bookman Old Style" pitchFamily="18" charset="0"/>
              </a:rPr>
              <a:t>Языкоглоточный нерв (</a:t>
            </a:r>
            <a:r>
              <a:rPr lang="en-US" b="1" smtClean="0">
                <a:latin typeface="Bookman Old Style" pitchFamily="18" charset="0"/>
              </a:rPr>
              <a:t>IX) </a:t>
            </a:r>
            <a:r>
              <a:rPr lang="en-US" smtClean="0">
                <a:latin typeface="Bookman Old Style" pitchFamily="18" charset="0"/>
              </a:rPr>
              <a:t>– </a:t>
            </a:r>
            <a:r>
              <a:rPr lang="ru-RU" smtClean="0">
                <a:latin typeface="Bookman Old Style" pitchFamily="18" charset="0"/>
              </a:rPr>
              <a:t>снижение вкусовой и тактильной чувствительность в полости рта, нарушения инициации глоточной фазы глотания.</a:t>
            </a:r>
            <a:endParaRPr lang="ru-RU" b="1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Дисфагия	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075612" cy="3629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200" dirty="0" smtClean="0">
                <a:latin typeface="Bookman Old Style" pitchFamily="18" charset="0"/>
              </a:rPr>
              <a:t>В течение первых 72 часов после развития инсульта, дисфагия отмечается у 13-94% пациентов.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dirty="0" smtClean="0">
                <a:latin typeface="Bookman Old Style" pitchFamily="18" charset="0"/>
              </a:rPr>
              <a:t>Дисфагия увеличивает летальность, длительность госпитализации, вероятность развития аспирационной пневмонии, стоимость лечения пациента.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latin typeface="Bookman Old Style" pitchFamily="18" charset="0"/>
              </a:rPr>
              <a:t>Нарушения глотания при поражении отдельных черепных нервов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smtClean="0">
                <a:latin typeface="Bookman Old Style" pitchFamily="18" charset="0"/>
              </a:rPr>
              <a:t>Блуждающий нерв (Х) </a:t>
            </a:r>
            <a:r>
              <a:rPr lang="ru-RU" smtClean="0">
                <a:latin typeface="Bookman Old Style" pitchFamily="18" charset="0"/>
              </a:rPr>
              <a:t>– нарушения смыкания голосовой щели при прохождении пищевого комка, нарушения глоточной фазы глотания;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smtClean="0">
                <a:latin typeface="Bookman Old Style" pitchFamily="18" charset="0"/>
              </a:rPr>
              <a:t>Подъязычный нерв (</a:t>
            </a:r>
            <a:r>
              <a:rPr lang="en-US" b="1" smtClean="0">
                <a:latin typeface="Bookman Old Style" pitchFamily="18" charset="0"/>
              </a:rPr>
              <a:t>XII) </a:t>
            </a:r>
            <a:r>
              <a:rPr lang="en-US" smtClean="0">
                <a:latin typeface="Bookman Old Style" pitchFamily="18" charset="0"/>
              </a:rPr>
              <a:t>– </a:t>
            </a:r>
            <a:r>
              <a:rPr lang="ru-RU" smtClean="0">
                <a:latin typeface="Bookman Old Style" pitchFamily="18" charset="0"/>
              </a:rPr>
              <a:t>нарушения контроля пищевого комка в полости рта при жевании, во рту остаются кусочки пищи после глотания очередного пищевого комка.</a:t>
            </a:r>
            <a:endParaRPr lang="ru-RU" b="1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>
                <a:latin typeface="Bookman Old Style" pitchFamily="18" charset="0"/>
              </a:rPr>
              <a:t>Методики обследования при нарушениях глотания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636838"/>
            <a:ext cx="7772400" cy="3435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Клинические методы (TOR-BSST) – клинический тест оценки глотания Торонто;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err="1" smtClean="0">
                <a:latin typeface="Bookman Old Style" pitchFamily="18" charset="0"/>
              </a:rPr>
              <a:t>Видеофлюороскопия</a:t>
            </a:r>
            <a:r>
              <a:rPr lang="ru-RU" dirty="0" smtClean="0">
                <a:latin typeface="Bookman Old Style" pitchFamily="18" charset="0"/>
              </a:rPr>
              <a:t>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Ультразвуковые исследования;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>
                <a:latin typeface="Bookman Old Style" pitchFamily="18" charset="0"/>
              </a:rPr>
              <a:t>Эндоскопические исследования</a:t>
            </a:r>
          </a:p>
          <a:p>
            <a:pPr eaLnBrk="1" hangingPunct="1"/>
            <a:endParaRPr lang="ru-RU" dirty="0" smtClean="0"/>
          </a:p>
          <a:p>
            <a:pPr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7813"/>
            <a:ext cx="8748712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latin typeface="Bookman Old Style" pitchFamily="18" charset="0"/>
              </a:rPr>
              <a:t>Методика клинической оценки нарушений глотания </a:t>
            </a:r>
            <a:br>
              <a:rPr lang="ru-RU" sz="2400" smtClean="0">
                <a:latin typeface="Bookman Old Style" pitchFamily="18" charset="0"/>
              </a:rPr>
            </a:br>
            <a:r>
              <a:rPr lang="ru-RU" sz="2400" smtClean="0">
                <a:latin typeface="Bookman Old Style" pitchFamily="18" charset="0"/>
              </a:rPr>
              <a:t>(</a:t>
            </a:r>
            <a:r>
              <a:rPr lang="en-US" sz="2400" smtClean="0">
                <a:latin typeface="Bookman Old Style" pitchFamily="18" charset="0"/>
              </a:rPr>
              <a:t>Giselle Mann, Graeme J. Hankey, David Cameron</a:t>
            </a:r>
            <a:r>
              <a:rPr lang="ru-RU" sz="2400" smtClean="0">
                <a:latin typeface="Bookman Old Style" pitchFamily="18" charset="0"/>
              </a:rPr>
              <a:t> 2006)</a:t>
            </a:r>
            <a:r>
              <a:rPr lang="en-US" sz="3800" smtClean="0"/>
              <a:t> </a:t>
            </a:r>
            <a:endParaRPr lang="ru-RU" sz="38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4860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latin typeface="Bookman Old Style" pitchFamily="18" charset="0"/>
              </a:rPr>
              <a:t>Пациент находится в полусидящем положении с углом наклона спинки от 45 до 90</a:t>
            </a:r>
            <a:r>
              <a:rPr lang="ru-RU" sz="2400" baseline="30000" smtClean="0">
                <a:latin typeface="Bookman Old Style" pitchFamily="18" charset="0"/>
              </a:rPr>
              <a:t>о </a:t>
            </a:r>
            <a:r>
              <a:rPr lang="ru-RU" sz="2400" smtClean="0">
                <a:latin typeface="Bookman Old Style" pitchFamily="18" charset="0"/>
              </a:rPr>
              <a:t>для безопасности выполнения теста.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latin typeface="Bookman Old Style" pitchFamily="18" charset="0"/>
              </a:rPr>
              <a:t>При выполнении теста оценивается смыкание губ, движения языка, речь, возможность произвольно кашлять.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latin typeface="Bookman Old Style" pitchFamily="18" charset="0"/>
              </a:rPr>
              <a:t>Пациенту дают последовательно три порции жидкости по 5 мл.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smtClean="0">
                <a:latin typeface="Bookman Old Style" pitchFamily="18" charset="0"/>
              </a:rPr>
              <a:t>При отсутствии кашлевого рефлекса, изменения голоса/частоты дыхания, появления других проблем с глотанием, больной выпивает 75 мл жидкости единовременно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sz="2200" smtClean="0">
                <a:latin typeface="Bookman Old Style" pitchFamily="18" charset="0"/>
              </a:rPr>
              <a:t>Диагностические критерии для клинической оценки дисфагии и аспирации </a:t>
            </a:r>
            <a:br>
              <a:rPr lang="ru-RU" sz="2200" smtClean="0">
                <a:latin typeface="Bookman Old Style" pitchFamily="18" charset="0"/>
              </a:rPr>
            </a:br>
            <a:r>
              <a:rPr lang="ru-RU" sz="2200" smtClean="0">
                <a:latin typeface="Bookman Old Style" pitchFamily="18" charset="0"/>
              </a:rPr>
              <a:t>(</a:t>
            </a:r>
            <a:r>
              <a:rPr lang="en-US" sz="2200" smtClean="0">
                <a:latin typeface="Bookman Old Style" pitchFamily="18" charset="0"/>
              </a:rPr>
              <a:t>Giselle Mann, Graeme J. Hankey, David Cameron</a:t>
            </a:r>
            <a:r>
              <a:rPr lang="ru-RU" sz="2200" smtClean="0">
                <a:latin typeface="Bookman Old Style" pitchFamily="18" charset="0"/>
              </a:rPr>
              <a:t> 1999)</a:t>
            </a:r>
            <a:r>
              <a:rPr lang="en-US" sz="3800" smtClean="0"/>
              <a:t> </a:t>
            </a:r>
            <a:endParaRPr lang="ru-RU" sz="38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Дисфагия</a:t>
            </a:r>
          </a:p>
        </p:txBody>
      </p:sp>
      <p:graphicFrame>
        <p:nvGraphicFramePr>
          <p:cNvPr id="113668" name="Group 4"/>
          <p:cNvGraphicFramePr>
            <a:graphicFrameLocks noGrp="1"/>
          </p:cNvGraphicFramePr>
          <p:nvPr>
            <p:ph sz="half" idx="2"/>
          </p:nvPr>
        </p:nvGraphicFramePr>
        <p:xfrm>
          <a:off x="611188" y="2133600"/>
          <a:ext cx="8353425" cy="4236720"/>
        </p:xfrm>
        <a:graphic>
          <a:graphicData uri="http://schemas.openxmlformats.org/drawingml/2006/table">
            <a:tbl>
              <a:tblPr/>
              <a:tblGrid>
                <a:gridCol w="2232025"/>
                <a:gridCol w="61214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Норма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Нарушения глотания не выявляются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Возможная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Замедление, нарушение и/или слабость одного из компонентов глотания (оральной подготовительной фазы, оральной, глоточной, гортанной), нарушения при поступлении болюса, незначительный риск нарушений глотания и аспирации.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Вероятная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Замедление, нарушение и/или слабость нескольких компонентов глотания, умеренный риск нарушений глотания и аспирации.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Определённная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Замедление, нарушение и/или слабость нескольких компонентов глотания, значительное повышение риска нарушений глотания и аспирации (респираторный дисстресс, удушье, кашель, осипший невнятный голос, замедление транзита пищи во рту и глотке).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675687" cy="1143000"/>
          </a:xfrm>
        </p:spPr>
        <p:txBody>
          <a:bodyPr/>
          <a:lstStyle/>
          <a:p>
            <a:pPr algn="ctr" eaLnBrk="1" hangingPunct="1"/>
            <a:r>
              <a:rPr lang="ru-RU" sz="2200" smtClean="0">
                <a:latin typeface="Bookman Old Style" pitchFamily="18" charset="0"/>
              </a:rPr>
              <a:t>Диагностические критерии для клинической оценки дисфагии и аспирации </a:t>
            </a:r>
            <a:br>
              <a:rPr lang="ru-RU" sz="2200" smtClean="0">
                <a:latin typeface="Bookman Old Style" pitchFamily="18" charset="0"/>
              </a:rPr>
            </a:br>
            <a:r>
              <a:rPr lang="ru-RU" sz="2200" smtClean="0">
                <a:latin typeface="Bookman Old Style" pitchFamily="18" charset="0"/>
              </a:rPr>
              <a:t>(</a:t>
            </a:r>
            <a:r>
              <a:rPr lang="en-US" sz="2200" smtClean="0">
                <a:latin typeface="Bookman Old Style" pitchFamily="18" charset="0"/>
              </a:rPr>
              <a:t>Giselle Mann, Graeme J. Hankey, David Cameron</a:t>
            </a:r>
            <a:r>
              <a:rPr lang="ru-RU" sz="2200" smtClean="0">
                <a:latin typeface="Bookman Old Style" pitchFamily="18" charset="0"/>
              </a:rPr>
              <a:t> 1999)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810000" cy="533400"/>
          </a:xfrm>
        </p:spPr>
        <p:txBody>
          <a:bodyPr/>
          <a:lstStyle/>
          <a:p>
            <a:pPr eaLnBrk="1" hangingPunct="1"/>
            <a:r>
              <a:rPr lang="ru-RU" sz="2400" smtClean="0"/>
              <a:t>Аспирация</a:t>
            </a:r>
          </a:p>
        </p:txBody>
      </p:sp>
      <p:graphicFrame>
        <p:nvGraphicFramePr>
          <p:cNvPr id="114692" name="Group 4"/>
          <p:cNvGraphicFramePr>
            <a:graphicFrameLocks noGrp="1"/>
          </p:cNvGraphicFramePr>
          <p:nvPr>
            <p:ph sz="half" idx="2"/>
          </p:nvPr>
        </p:nvGraphicFramePr>
        <p:xfrm>
          <a:off x="611188" y="2349500"/>
          <a:ext cx="8353425" cy="4236720"/>
        </p:xfrm>
        <a:graphic>
          <a:graphicData uri="http://schemas.openxmlformats.org/drawingml/2006/table">
            <a:tbl>
              <a:tblPr/>
              <a:tblGrid>
                <a:gridCol w="2308225"/>
                <a:gridCol w="604520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Маловероятная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Нарушения глотания не выявляются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Возможная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Замедление, нарушение и/или слабость 1 или более компонентов глотания, нарушения при поступлении пищевого комка, незначительный риск попадания пищи в дыхательные пути.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Вероятная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Замедление, нарушение и/или слабость нескольких компонентов глотания, нарушения при поступлении пищевого комка, умеренный риск попадания пищи в дыхательные пути.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Определенная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Замедление, нарушение и/или слабость  нескольких компонентов глотания, нарушения при поступлении пищи. Высокий риск аспирации, включая отмеченные случаи респираторного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дистресса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кашля, цианоза, шумного дыхания, неполного откашливания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00125"/>
            <a:ext cx="7772400" cy="52371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М.С. Фокин, А.С. Горячев,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И.А. Савин, К.М. Горшков,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А.Н. </a:t>
            </a:r>
            <a:r>
              <a:rPr lang="ru-RU" sz="2400" b="1" dirty="0" err="1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Щепетков</a:t>
            </a: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ea typeface="Times New Roman" pitchFamily="18" charset="0"/>
                <a:cs typeface="Arial" charset="0"/>
              </a:rPr>
              <a:t/>
            </a:r>
            <a:b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ea typeface="Times New Roman" pitchFamily="18" charset="0"/>
                <a:cs typeface="Arial" charset="0"/>
              </a:rPr>
            </a:br>
            <a:endParaRPr lang="ru-RU" sz="2400" b="1" dirty="0" smtClean="0">
              <a:solidFill>
                <a:schemeClr val="bg2"/>
              </a:solidFill>
              <a:latin typeface="Bookman Old Style" pitchFamily="18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Arial" charset="0"/>
              </a:rPr>
              <a:t>НИИ Нейрохирургии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Arial" charset="0"/>
              </a:rPr>
              <a:t>им. Н. Н. Бурденко, 2007</a:t>
            </a: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bg2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Классификация, основанная на данных </a:t>
            </a:r>
            <a:r>
              <a:rPr lang="ru-RU" sz="2400" b="1" dirty="0" err="1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фиброларингоскопии</a:t>
            </a:r>
            <a:r>
              <a:rPr lang="ru-RU" sz="2400" b="1" dirty="0" smtClean="0">
                <a:solidFill>
                  <a:schemeClr val="bg2"/>
                </a:solidFill>
                <a:latin typeface="Bookman Old Style" pitchFamily="18" charset="0"/>
                <a:cs typeface="Times New Roman" pitchFamily="18" charset="0"/>
              </a:rPr>
              <a:t> – для использования в реанимации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428625" y="714375"/>
            <a:ext cx="8429625" cy="5500688"/>
            <a:chOff x="1198" y="3293"/>
            <a:chExt cx="2354" cy="1939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1198" y="3293"/>
              <a:ext cx="415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20638" eaLnBrk="0" hangingPunct="0">
                <a:spcBef>
                  <a:spcPts val="813"/>
                </a:spcBef>
                <a:defRPr/>
              </a:pPr>
              <a:r>
                <a:rPr lang="ru-RU" sz="1400" b="1" dirty="0" err="1">
                  <a:solidFill>
                    <a:schemeClr val="tx1"/>
                  </a:solidFill>
                </a:rPr>
                <a:t>Бульбарные</a:t>
              </a:r>
              <a:r>
                <a:rPr lang="ru-RU" sz="1400" b="1" dirty="0">
                  <a:solidFill>
                    <a:schemeClr val="tx1"/>
                  </a:solidFill>
                </a:rPr>
                <a:t> нарушения</a:t>
              </a:r>
            </a:p>
          </p:txBody>
        </p: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613" y="3293"/>
              <a:ext cx="726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6838" eaLnBrk="0" hangingPunct="0">
                <a:spcBef>
                  <a:spcPts val="25"/>
                </a:spcBef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• Чувствительность слизистой гортаноглотки</a:t>
              </a: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339" y="3293"/>
              <a:ext cx="549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5250" eaLnBrk="0" hangingPunct="0">
                <a:spcBef>
                  <a:spcPts val="25"/>
                </a:spcBef>
                <a:defRPr/>
              </a:pPr>
              <a:r>
                <a:rPr lang="ru-RU" sz="1400" b="1">
                  <a:solidFill>
                    <a:schemeClr val="tx1"/>
                  </a:solidFill>
                </a:rPr>
                <a:t>• Функция глотания</a:t>
              </a:r>
            </a:p>
          </p:txBody>
        </p:sp>
        <p:sp>
          <p:nvSpPr>
            <p:cNvPr id="10" name="Rectangle 23"/>
            <p:cNvSpPr>
              <a:spLocks noChangeArrowheads="1"/>
            </p:cNvSpPr>
            <p:nvPr/>
          </p:nvSpPr>
          <p:spPr bwMode="auto">
            <a:xfrm>
              <a:off x="2888" y="3293"/>
              <a:ext cx="664" cy="5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231775" indent="-115888" eaLnBrk="0" hangingPunct="0">
                <a:spcBef>
                  <a:spcPts val="25"/>
                </a:spcBef>
                <a:defRPr/>
              </a:pPr>
              <a:r>
                <a:rPr lang="ru-RU" sz="1400" b="1" dirty="0">
                  <a:solidFill>
                    <a:schemeClr val="tx1"/>
                  </a:solidFill>
                </a:rPr>
                <a:t>• Положение надгортанника (оценка степени </a:t>
              </a:r>
              <a:r>
                <a:rPr lang="ru-RU" sz="1400" b="1" dirty="0" err="1">
                  <a:solidFill>
                    <a:schemeClr val="tx1"/>
                  </a:solidFill>
                </a:rPr>
                <a:t>паретичности</a:t>
              </a:r>
              <a:r>
                <a:rPr lang="ru-RU" sz="1400" b="1" dirty="0">
                  <a:solidFill>
                    <a:schemeClr val="tx1"/>
                  </a:solidFill>
                </a:rPr>
                <a:t> надгортанника)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1198" y="3800"/>
              <a:ext cx="415" cy="2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55563" algn="l" eaLnBrk="0" hangingPunct="0">
                <a:spcBef>
                  <a:spcPts val="135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1 степень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1613" y="3800"/>
              <a:ext cx="726" cy="2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6838" algn="l" eaLnBrk="0" hangingPunct="0">
                <a:spcBef>
                  <a:spcPts val="110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• Частично сохранена</a:t>
              </a: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39" y="3800"/>
              <a:ext cx="549" cy="2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5250" algn="l" eaLnBrk="0" hangingPunct="0">
                <a:spcBef>
                  <a:spcPts val="1363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• Сохранена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888" y="3800"/>
              <a:ext cx="664" cy="29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15888" algn="l" eaLnBrk="0" hangingPunct="0">
                <a:spcBef>
                  <a:spcPts val="1363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Верхнее (норма)</a:t>
              </a:r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8" y="4099"/>
              <a:ext cx="415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6038" algn="l" eaLnBrk="0" hangingPunct="0">
                <a:spcBef>
                  <a:spcPts val="788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2 степень</a:t>
              </a: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613" y="4099"/>
              <a:ext cx="726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6838" algn="l" eaLnBrk="0" hangingPunct="0">
                <a:spcBef>
                  <a:spcPts val="725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</a:rPr>
                <a:t>• Частично сохранена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339" y="4099"/>
              <a:ext cx="549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5250" algn="l" eaLnBrk="0" hangingPunct="0">
                <a:spcBef>
                  <a:spcPts val="525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Частично нарушена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2888" y="4099"/>
              <a:ext cx="664" cy="29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15888" algn="l" eaLnBrk="0" hangingPunct="0">
                <a:spcBef>
                  <a:spcPts val="1225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Верхнее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198" y="4393"/>
              <a:ext cx="415" cy="2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9213" algn="l" eaLnBrk="0" hangingPunct="0">
                <a:spcBef>
                  <a:spcPts val="725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3 степень</a:t>
              </a:r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1613" y="4393"/>
              <a:ext cx="726" cy="2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6838" algn="l" eaLnBrk="0" hangingPunct="0">
                <a:spcBef>
                  <a:spcPts val="938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Отсутствует</a:t>
              </a: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2339" y="4393"/>
              <a:ext cx="549" cy="2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5250" algn="l" eaLnBrk="0" hangingPunct="0">
                <a:spcBef>
                  <a:spcPts val="963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Нарушена</a:t>
              </a: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2888" y="4393"/>
              <a:ext cx="664" cy="2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15888" algn="l" eaLnBrk="0" hangingPunct="0">
                <a:spcBef>
                  <a:spcPts val="1150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Верхнее</a:t>
              </a: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1198" y="4652"/>
              <a:ext cx="415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6038" algn="l" eaLnBrk="0" hangingPunct="0">
                <a:spcBef>
                  <a:spcPts val="1275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4 степень</a:t>
              </a:r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1613" y="4652"/>
              <a:ext cx="726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6838" algn="l" eaLnBrk="0" hangingPunct="0">
                <a:spcBef>
                  <a:spcPts val="1300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Отсутствует</a:t>
              </a: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2339" y="4652"/>
              <a:ext cx="549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5250" algn="l" eaLnBrk="0" hangingPunct="0">
                <a:spcBef>
                  <a:spcPts val="1200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Грубо нарушена</a:t>
              </a: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2888" y="4652"/>
              <a:ext cx="664" cy="33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15888" algn="l" eaLnBrk="0" hangingPunct="0">
                <a:spcBef>
                  <a:spcPts val="1513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Среднее</a:t>
              </a: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1198" y="4988"/>
              <a:ext cx="415" cy="2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49213" algn="l" eaLnBrk="0" hangingPunct="0">
                <a:spcBef>
                  <a:spcPts val="1275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5 степень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/>
          </p:nvSpPr>
          <p:spPr bwMode="auto">
            <a:xfrm>
              <a:off x="1613" y="4988"/>
              <a:ext cx="726" cy="2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6838" algn="l" eaLnBrk="0" hangingPunct="0">
                <a:spcBef>
                  <a:spcPts val="1300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Отсутствует</a:t>
              </a:r>
            </a:p>
          </p:txBody>
        </p:sp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2339" y="4988"/>
              <a:ext cx="549" cy="2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95250" algn="l" eaLnBrk="0" hangingPunct="0">
                <a:spcBef>
                  <a:spcPts val="1300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• Отсутствует</a:t>
              </a:r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2888" y="4988"/>
              <a:ext cx="664" cy="24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231775" indent="-115888" algn="l" eaLnBrk="0" hangingPunct="0">
                <a:spcBef>
                  <a:spcPts val="700"/>
                </a:spcBef>
                <a:defRPr/>
              </a:pPr>
              <a:r>
                <a:rPr lang="ru-RU" sz="1600">
                  <a:solidFill>
                    <a:schemeClr val="tx1"/>
                  </a:solidFill>
                </a:rPr>
                <a:t>* Нижнее (паралич надгортанника)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>
                <a:latin typeface="Bookman Old Style" pitchFamily="18" charset="0"/>
              </a:rPr>
              <a:t>Коррекция нарушений глотания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Установка назогастрального зонда;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Наложение гастростомического отверстия;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Поведенческая терапия (упражнения, направленные на усиление роли произвольного контроля за глотанием);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Подбор консистенции и характера пищи для наиболее благоприятного процесса глотания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848600" cy="11430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Диета при дисфагии</a:t>
            </a:r>
          </a:p>
        </p:txBody>
      </p:sp>
      <p:graphicFrame>
        <p:nvGraphicFramePr>
          <p:cNvPr id="184389" name="Group 69"/>
          <p:cNvGraphicFramePr>
            <a:graphicFrameLocks noGrp="1"/>
          </p:cNvGraphicFramePr>
          <p:nvPr>
            <p:ph idx="1"/>
          </p:nvPr>
        </p:nvGraphicFramePr>
        <p:xfrm>
          <a:off x="642910" y="1857364"/>
          <a:ext cx="7993062" cy="4032250"/>
        </p:xfrm>
        <a:graphic>
          <a:graphicData uri="http://schemas.openxmlformats.org/drawingml/2006/table">
            <a:tbl>
              <a:tblPr/>
              <a:tblGrid>
                <a:gridCol w="2376487"/>
                <a:gridCol w="561657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itchFamily="34" charset="0"/>
                        </a:rPr>
                        <a:t>Показано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 Cond" pitchFamily="34" charset="0"/>
                        </a:rPr>
                        <a:t>Противопоказано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1E5"/>
                    </a:solidFill>
                  </a:tcPr>
                </a:tc>
              </a:tr>
              <a:tr h="328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Измельченные и однородные продукты;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Вязкие жидкости;</a:t>
                      </a:r>
                    </a:p>
                  </a:txBody>
                  <a:tcPr horzOverflow="overflow">
                    <a:lnL cap="flat"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B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Сухие продукты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Мучные и кондитерские изделия;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Продукты со смешанной консистенцией;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Невязкие жидкости;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Пища, повышающая вероятность рефлюкса (жареное, острое, мятное, чай, кофе, шоколад, кола)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1E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latin typeface="Bookman Old Style" pitchFamily="18" charset="0"/>
              </a:rPr>
              <a:t>Коррекция нарушений глотания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571500" y="1600200"/>
            <a:ext cx="8572500" cy="4530725"/>
          </a:xfrm>
        </p:spPr>
        <p:txBody>
          <a:bodyPr/>
          <a:lstStyle/>
          <a:p>
            <a:r>
              <a:rPr lang="ru-RU" dirty="0" smtClean="0">
                <a:latin typeface="Bookman Old Style" pitchFamily="18" charset="0"/>
              </a:rPr>
              <a:t>Тишина, отсутствие других раздражителей;</a:t>
            </a:r>
          </a:p>
          <a:p>
            <a:r>
              <a:rPr lang="ru-RU" dirty="0" smtClean="0">
                <a:latin typeface="Bookman Old Style" pitchFamily="18" charset="0"/>
              </a:rPr>
              <a:t>Положение сидя во время и в течение 30</a:t>
            </a:r>
            <a:r>
              <a:rPr lang="en-US" dirty="0" smtClean="0">
                <a:latin typeface="Bookman Old Style" pitchFamily="18" charset="0"/>
              </a:rPr>
              <a:t>’ </a:t>
            </a:r>
            <a:r>
              <a:rPr lang="ru-RU" dirty="0" smtClean="0">
                <a:latin typeface="Bookman Old Style" pitchFamily="18" charset="0"/>
              </a:rPr>
              <a:t>после окончания кормления;</a:t>
            </a:r>
          </a:p>
          <a:p>
            <a:r>
              <a:rPr lang="ru-RU" dirty="0" smtClean="0">
                <a:latin typeface="Bookman Old Style" pitchFamily="18" charset="0"/>
              </a:rPr>
              <a:t>Самостоятельное питание;</a:t>
            </a:r>
          </a:p>
          <a:p>
            <a:r>
              <a:rPr lang="ru-RU" dirty="0" smtClean="0">
                <a:latin typeface="Bookman Old Style" pitchFamily="18" charset="0"/>
              </a:rPr>
              <a:t>Использование металлических чайных ложек;</a:t>
            </a:r>
          </a:p>
          <a:p>
            <a:r>
              <a:rPr lang="ru-RU" dirty="0" smtClean="0">
                <a:latin typeface="Bookman Old Style" pitchFamily="18" charset="0"/>
              </a:rPr>
              <a:t>Индивидуальная диета, ведение дневника кормления;</a:t>
            </a:r>
          </a:p>
          <a:p>
            <a:r>
              <a:rPr lang="ru-RU" dirty="0" smtClean="0">
                <a:latin typeface="Bookman Old Style" pitchFamily="18" charset="0"/>
              </a:rPr>
              <a:t>Туалет полости рта перед кормлением и после кормления;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Аспирационная пневмония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00200"/>
            <a:ext cx="86042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latin typeface="Bookman Old Style" pitchFamily="18" charset="0"/>
              </a:rPr>
              <a:t>Аспирационная пневмония развивается не у всех лиц, у которых произошла аспирация; вероятность развития зависит от: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latin typeface="Bookman Old Style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Величины и свойств </a:t>
            </a:r>
            <a:r>
              <a:rPr lang="ru-RU" sz="2400" dirty="0" err="1" smtClean="0">
                <a:latin typeface="Bookman Old Style" pitchFamily="18" charset="0"/>
              </a:rPr>
              <a:t>аспирированного</a:t>
            </a:r>
            <a:r>
              <a:rPr lang="ru-RU" sz="2400" dirty="0" smtClean="0">
                <a:latin typeface="Bookman Old Style" pitchFamily="18" charset="0"/>
              </a:rPr>
              <a:t> болюса (кислотности, липкости, степени обсемененности бактериями);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Глубины аспирации (трахея или бронхи);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z="2400" dirty="0" smtClean="0">
                <a:latin typeface="Bookman Old Style" pitchFamily="18" charset="0"/>
              </a:rPr>
              <a:t>Характеристик клиренса бронхиального дерева: активности кашлевого рефлекса и работы ресничек, снижение кашлевого рефлекса сопряжено с большим риском развития аспирационной пневмонии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800" smtClean="0">
                <a:latin typeface="Bookman Old Style" pitchFamily="18" charset="0"/>
              </a:rPr>
              <a:t>Коррекция нарушений глотания</a:t>
            </a:r>
          </a:p>
        </p:txBody>
      </p:sp>
      <p:sp>
        <p:nvSpPr>
          <p:cNvPr id="3277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353425" cy="427672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Bookman Old Style" pitchFamily="18" charset="0"/>
              </a:rPr>
              <a:t>Рутинная установка назогастрального зонда больным с инсультом и раннее начало кормления снижают смертность </a:t>
            </a:r>
            <a:r>
              <a:rPr lang="en-US" sz="2400" smtClean="0">
                <a:latin typeface="Bookman Old Style" pitchFamily="18" charset="0"/>
              </a:rPr>
              <a:t>(FOOD, 1996 -2003). </a:t>
            </a:r>
            <a:r>
              <a:rPr lang="ru-RU" sz="2400" smtClean="0">
                <a:latin typeface="Bookman Old Style" pitchFamily="18" charset="0"/>
              </a:rPr>
              <a:t>Показатели выживаемости улучшаются в основном за счет пациентов с тяжелыми инсультами</a:t>
            </a:r>
            <a:r>
              <a:rPr lang="en-US" sz="2400" smtClean="0">
                <a:latin typeface="Bookman Old Style" pitchFamily="18" charset="0"/>
              </a:rPr>
              <a:t>;</a:t>
            </a:r>
            <a:endParaRPr lang="ru-RU" sz="2400" smtClean="0">
              <a:latin typeface="Bookman Old Style" pitchFamily="18" charset="0"/>
            </a:endParaRPr>
          </a:p>
          <a:p>
            <a:pPr eaLnBrk="1" hangingPunct="1"/>
            <a:r>
              <a:rPr lang="ru-RU" sz="2400" smtClean="0">
                <a:latin typeface="Bookman Old Style" pitchFamily="18" charset="0"/>
              </a:rPr>
              <a:t>В течение первых 2-3 недель инсульта выживаемость выше в группе, получавшей питание через назогастральный зонд, по сравнению с группой, которую кормили через гастростому.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Влияние назогастрального зонда на глотание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1571625"/>
            <a:ext cx="7772400" cy="4530725"/>
          </a:xfrm>
        </p:spPr>
        <p:txBody>
          <a:bodyPr/>
          <a:lstStyle/>
          <a:p>
            <a:pPr algn="just">
              <a:defRPr/>
            </a:pPr>
            <a:r>
              <a:rPr lang="ru-RU" sz="2400" dirty="0" smtClean="0">
                <a:latin typeface="Bookman Old Style" pitchFamily="18" charset="0"/>
              </a:rPr>
              <a:t>Установленный </a:t>
            </a:r>
            <a:r>
              <a:rPr lang="ru-RU" sz="2400" dirty="0" err="1" smtClean="0">
                <a:latin typeface="Bookman Old Style" pitchFamily="18" charset="0"/>
              </a:rPr>
              <a:t>назогастральный</a:t>
            </a:r>
            <a:r>
              <a:rPr lang="ru-RU" sz="2400" dirty="0" smtClean="0">
                <a:latin typeface="Bookman Old Style" pitchFamily="18" charset="0"/>
              </a:rPr>
              <a:t> зонд не увеличивает выраженности дисфагии и не является препятствием для кормления </a:t>
            </a:r>
            <a:r>
              <a:rPr lang="en-US" sz="2400" i="1" dirty="0" smtClean="0">
                <a:latin typeface="Bookman Old Style" pitchFamily="18" charset="0"/>
              </a:rPr>
              <a:t>per </a:t>
            </a:r>
            <a:r>
              <a:rPr lang="en-US" sz="2400" i="1" dirty="0" err="1" smtClean="0">
                <a:latin typeface="Bookman Old Style" pitchFamily="18" charset="0"/>
              </a:rPr>
              <a:t>os</a:t>
            </a:r>
            <a:r>
              <a:rPr lang="ru-RU" sz="2400" dirty="0" smtClean="0">
                <a:latin typeface="Bookman Old Style" pitchFamily="18" charset="0"/>
              </a:rPr>
              <a:t>;</a:t>
            </a:r>
          </a:p>
          <a:p>
            <a:pPr>
              <a:defRPr/>
            </a:pPr>
            <a:r>
              <a:rPr lang="ru-RU" sz="2400" dirty="0" smtClean="0">
                <a:latin typeface="Bookman Old Style" pitchFamily="18" charset="0"/>
              </a:rPr>
              <a:t>Риск неправильной установки назогастрального зонда оценивается в 5%, что не требует рутинного эндоскопического контроля. Рекомендовано динамическое наблюдение за пациентом</a:t>
            </a:r>
          </a:p>
          <a:p>
            <a:pPr>
              <a:buFont typeface="Wingdings" pitchFamily="2" charset="2"/>
              <a:buNone/>
              <a:defRPr/>
            </a:pPr>
            <a:endParaRPr lang="en-US" sz="1400" b="1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b="1" i="1" dirty="0" smtClean="0">
                <a:latin typeface="+mj-lt"/>
              </a:rPr>
              <a:t>Do </a:t>
            </a:r>
            <a:r>
              <a:rPr lang="en-US" sz="1800" b="1" i="1" dirty="0" err="1" smtClean="0">
                <a:latin typeface="+mj-lt"/>
              </a:rPr>
              <a:t>nasogastric</a:t>
            </a:r>
            <a:r>
              <a:rPr lang="en-US" sz="1800" b="1" i="1" dirty="0" smtClean="0">
                <a:latin typeface="+mj-lt"/>
              </a:rPr>
              <a:t> tubes worsen </a:t>
            </a:r>
            <a:r>
              <a:rPr lang="en-US" sz="1800" b="1" i="1" dirty="0" err="1" smtClean="0">
                <a:latin typeface="+mj-lt"/>
              </a:rPr>
              <a:t>dysphagia</a:t>
            </a:r>
            <a:r>
              <a:rPr lang="en-US" sz="1800" b="1" i="1" dirty="0" smtClean="0">
                <a:latin typeface="+mj-lt"/>
              </a:rPr>
              <a:t> in patients with acute stroke?</a:t>
            </a:r>
            <a:r>
              <a:rPr lang="ru-RU" sz="1800" b="1" i="1" dirty="0" smtClean="0">
                <a:latin typeface="+mj-lt"/>
              </a:rPr>
              <a:t>  </a:t>
            </a:r>
            <a:endParaRPr lang="en-US" sz="1800" b="1" i="1" dirty="0" smtClean="0">
              <a:latin typeface="+mj-lt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800" i="1" dirty="0" smtClean="0">
                <a:latin typeface="+mj-lt"/>
              </a:rPr>
              <a:t>R</a:t>
            </a:r>
            <a:r>
              <a:rPr lang="ru-RU" sz="1800" i="1" dirty="0" smtClean="0">
                <a:latin typeface="+mj-lt"/>
              </a:rPr>
              <a:t>.</a:t>
            </a:r>
            <a:r>
              <a:rPr lang="en-US" sz="1800" i="1" dirty="0" smtClean="0">
                <a:latin typeface="+mj-lt"/>
              </a:rPr>
              <a:t> </a:t>
            </a:r>
            <a:r>
              <a:rPr lang="en-US" sz="1800" i="1" dirty="0" err="1" smtClean="0">
                <a:latin typeface="+mj-lt"/>
              </a:rPr>
              <a:t>Dziewas</a:t>
            </a:r>
            <a:r>
              <a:rPr lang="ru-RU" sz="1800" i="1" dirty="0" smtClean="0">
                <a:latin typeface="+mj-lt"/>
              </a:rPr>
              <a:t> </a:t>
            </a:r>
            <a:r>
              <a:rPr lang="en-US" sz="1800" i="1" dirty="0" smtClean="0">
                <a:latin typeface="+mj-lt"/>
              </a:rPr>
              <a:t>et al.; BMC Neurology 2008, 8:28</a:t>
            </a:r>
            <a:endParaRPr lang="ru-RU" sz="1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Виды речевых расстройств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643188"/>
            <a:ext cx="7772400" cy="2476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3200" smtClean="0">
                <a:latin typeface="Bookman Old Style" pitchFamily="18" charset="0"/>
              </a:rPr>
              <a:t>Афазия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smtClean="0">
                <a:latin typeface="Bookman Old Style" pitchFamily="18" charset="0"/>
              </a:rPr>
              <a:t>Дизартрия (анартрия)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smtClean="0">
                <a:latin typeface="Bookman Old Style" pitchFamily="18" charset="0"/>
              </a:rPr>
              <a:t>Скандированная речь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3200" smtClean="0">
                <a:latin typeface="Bookman Old Style" pitchFamily="18" charset="0"/>
              </a:rPr>
              <a:t>Мутизм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Виды речевых расстройств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smtClean="0">
                <a:latin typeface="Bookman Old Style" pitchFamily="18" charset="0"/>
              </a:rPr>
              <a:t>Дизартрия </a:t>
            </a:r>
            <a:r>
              <a:rPr lang="ru-RU" sz="3200" smtClean="0">
                <a:latin typeface="Bookman Old Style" pitchFamily="18" charset="0"/>
              </a:rPr>
              <a:t>(анартрия)-нарушение артикуляции речи: смазанность согласных, «оглушение» гласных и звонких согласных, гнусавость (назолалия), замедленность речи. Деффект всегда осознается пациентом, но его преодоление невозможно. При анартрии голос слабый, тихий, истощающийся, речь не понятна для окружающих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692150"/>
            <a:ext cx="7772400" cy="8477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Виды речевых расстройств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16113"/>
            <a:ext cx="7772400" cy="4214812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Bookman Old Style" pitchFamily="18" charset="0"/>
              </a:rPr>
              <a:t>Скандированная речь-</a:t>
            </a:r>
            <a:r>
              <a:rPr lang="ru-RU" sz="3200" smtClean="0">
                <a:latin typeface="Bookman Old Style" pitchFamily="18" charset="0"/>
              </a:rPr>
              <a:t> проявление асинергии мышц речедвигательного аппарата- замедленность и прерывистость речи, неправильная постановка ударений, бедность речевой артикуляции. Возникает при поражении мозжечка и его связей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3744912" cy="1143000"/>
          </a:xfrm>
        </p:spPr>
        <p:txBody>
          <a:bodyPr/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Мутизм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chemeClr val="tx1"/>
                </a:solidFill>
                <a:latin typeface="Bookman Old Style" pitchFamily="18" charset="0"/>
              </a:rPr>
              <a:t>псевдокома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, </a:t>
            </a:r>
            <a:b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бодрствующая кома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500188"/>
            <a:ext cx="3810000" cy="4530725"/>
          </a:xfrm>
        </p:spPr>
        <p:txBody>
          <a:bodyPr/>
          <a:lstStyle/>
          <a:p>
            <a:r>
              <a:rPr lang="ru-RU" sz="2000" smtClean="0">
                <a:latin typeface="Bookman Old Style" pitchFamily="18" charset="0"/>
              </a:rPr>
              <a:t>Нарушение речевого общения при отсутствии органического поражения речевого аппарата, либо при сохранности внутренней речи с нарушением речепродукции (парез при высоком поражении ствола головного мозга, генерализованная дистония)</a:t>
            </a:r>
          </a:p>
        </p:txBody>
      </p:sp>
      <p:pic>
        <p:nvPicPr>
          <p:cNvPr id="37892" name="Picture 8" descr="Бабочка и скафандр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4663" y="260350"/>
            <a:ext cx="4679950" cy="3119438"/>
          </a:xfrm>
        </p:spPr>
      </p:pic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6084888" y="3644900"/>
            <a:ext cx="24542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Baskerville Old Face" pitchFamily="18" charset="0"/>
              </a:rPr>
              <a:t>Кадр из кинофильма </a:t>
            </a:r>
          </a:p>
          <a:p>
            <a:pPr algn="r"/>
            <a:r>
              <a:rPr lang="ru-RU">
                <a:latin typeface="Baskerville Old Face" pitchFamily="18" charset="0"/>
              </a:rPr>
              <a:t>«Скафандр и бабочка», </a:t>
            </a:r>
          </a:p>
          <a:p>
            <a:pPr algn="r"/>
            <a:r>
              <a:rPr lang="ru-RU">
                <a:latin typeface="Baskerville Old Face" pitchFamily="18" charset="0"/>
              </a:rPr>
              <a:t>Дж. Шнабель, 2007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>
                <a:latin typeface="Bookman Old Style" pitchFamily="18" charset="0"/>
              </a:rPr>
              <a:t>Классификация дизартрии клиники Мэйо (с сокращениями)</a:t>
            </a:r>
          </a:p>
        </p:txBody>
      </p:sp>
      <p:graphicFrame>
        <p:nvGraphicFramePr>
          <p:cNvPr id="107714" name="Group 194"/>
          <p:cNvGraphicFramePr>
            <a:graphicFrameLocks noGrp="1"/>
          </p:cNvGraphicFramePr>
          <p:nvPr>
            <p:ph idx="1"/>
          </p:nvPr>
        </p:nvGraphicFramePr>
        <p:xfrm>
          <a:off x="539750" y="1600200"/>
          <a:ext cx="8424863" cy="5072698"/>
        </p:xfrm>
        <a:graphic>
          <a:graphicData uri="http://schemas.openxmlformats.org/drawingml/2006/table">
            <a:tbl>
              <a:tblPr/>
              <a:tblGrid>
                <a:gridCol w="1511300"/>
                <a:gridCol w="2305050"/>
                <a:gridCol w="1506538"/>
                <a:gridCol w="3101975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Тип дизартрии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Неврологические расстройства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Локализация поражения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Отличительные особенности речи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Вялая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Бульбарный паралич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Нижний мотонейрон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Заметный носовой оттенок речи, часто с носовым захватом воздуха; непрерывное шумное дыхание; слышимый вдох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Спастическая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Псевдобульбарный паралич (ПНП, БАС)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Верхний мотонейрон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Неточная артикуляция, медленная скорость, низкий тембр; грубый, напряженный или хриплый голос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Атактическая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Мозжечковая атаксия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Мозжечок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Избыточные или неправильные ударения; удлинение фонем или пауз; речевая дизритмия и повторение слогов; замедление темпа речи, избыточные вариации голоса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Гиперкине-тическая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Быстрая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Хорея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Экстра-пирамидная система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Недостаточности артикуляции в широком диапазоне; эпизоды носового оттенка речи; внезапные изменения громкости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Афазия</a:t>
            </a:r>
            <a:r>
              <a:rPr lang="ru-RU" sz="3200" smtClean="0"/>
              <a:t>	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72400" cy="33115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Расстройство речи, обусловленное поражением корковых центров речепродукции и (или) речеузнавания при сохранном артикуляцинном аппарате и достаточном слухе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>
          <a:xfrm>
            <a:off x="4859338" y="404813"/>
            <a:ext cx="4033837" cy="5761037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Bookman Old Style" pitchFamily="18" charset="0"/>
              </a:rPr>
              <a:t>А. Р. Лурия</a:t>
            </a:r>
            <a:br>
              <a:rPr lang="ru-RU" sz="4800" b="1" smtClean="0">
                <a:latin typeface="Bookman Old Style" pitchFamily="18" charset="0"/>
              </a:rPr>
            </a:br>
            <a:r>
              <a:rPr lang="ru-RU" sz="2400" b="1" smtClean="0">
                <a:latin typeface="Bookman Old Style" pitchFamily="18" charset="0"/>
              </a:rPr>
              <a:t>1902 - 1977</a:t>
            </a:r>
          </a:p>
        </p:txBody>
      </p:sp>
      <p:pic>
        <p:nvPicPr>
          <p:cNvPr id="40963" name="Picture 10" descr="14163516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500563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Плазовая разбивка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575" y="2349500"/>
            <a:ext cx="5676900" cy="4297363"/>
          </a:xfrm>
        </p:spPr>
      </p:pic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5905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Bookman Old Style" pitchFamily="18" charset="0"/>
              </a:rPr>
              <a:t>Плазовая разбивка</a:t>
            </a: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857250" y="1000125"/>
            <a:ext cx="48148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1600">
                <a:solidFill>
                  <a:srgbClr val="2F0326"/>
                </a:solidFill>
                <a:latin typeface="Bookman Old Style" pitchFamily="18" charset="0"/>
              </a:rPr>
              <a:t>Графическое изображение чертежа судна по шпангоутам с привязкой к нему наиболее сложных узлов и конструкций корпуса судна, вычерченное в натуральную величину или в масштабе.</a:t>
            </a:r>
            <a:br>
              <a:rPr lang="ru-RU" sz="1600">
                <a:solidFill>
                  <a:srgbClr val="2F0326"/>
                </a:solidFill>
                <a:latin typeface="Bookman Old Style" pitchFamily="18" charset="0"/>
              </a:rPr>
            </a:br>
            <a:endParaRPr lang="ru-RU" sz="1600">
              <a:solidFill>
                <a:srgbClr val="2F0326"/>
              </a:solidFill>
              <a:latin typeface="Bookman Old Style" pitchFamily="18" charset="0"/>
            </a:endParaRPr>
          </a:p>
        </p:txBody>
      </p:sp>
      <p:grpSp>
        <p:nvGrpSpPr>
          <p:cNvPr id="63493" name="Группа 7"/>
          <p:cNvGrpSpPr>
            <a:grpSpLocks/>
          </p:cNvGrpSpPr>
          <p:nvPr/>
        </p:nvGrpSpPr>
        <p:grpSpPr bwMode="auto">
          <a:xfrm>
            <a:off x="642938" y="3714750"/>
            <a:ext cx="2233612" cy="1944688"/>
            <a:chOff x="1042988" y="3644900"/>
            <a:chExt cx="2233612" cy="1944688"/>
          </a:xfrm>
        </p:grpSpPr>
        <p:sp>
          <p:nvSpPr>
            <p:cNvPr id="63494" name="Oval 13"/>
            <p:cNvSpPr>
              <a:spLocks noChangeArrowheads="1"/>
            </p:cNvSpPr>
            <p:nvPr/>
          </p:nvSpPr>
          <p:spPr bwMode="auto">
            <a:xfrm>
              <a:off x="1042988" y="4292600"/>
              <a:ext cx="1368425" cy="1296988"/>
            </a:xfrm>
            <a:prstGeom prst="ellipse">
              <a:avLst/>
            </a:prstGeom>
            <a:solidFill>
              <a:schemeClr val="accent1">
                <a:alpha val="49019"/>
              </a:schemeClr>
            </a:solidFill>
            <a:ln w="190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5" name="Oval 14"/>
            <p:cNvSpPr>
              <a:spLocks noChangeArrowheads="1"/>
            </p:cNvSpPr>
            <p:nvPr/>
          </p:nvSpPr>
          <p:spPr bwMode="auto">
            <a:xfrm>
              <a:off x="1476375" y="3644900"/>
              <a:ext cx="1368425" cy="1296988"/>
            </a:xfrm>
            <a:prstGeom prst="ellipse">
              <a:avLst/>
            </a:prstGeom>
            <a:solidFill>
              <a:schemeClr val="accent1">
                <a:alpha val="49019"/>
              </a:schemeClr>
            </a:solidFill>
            <a:ln w="190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6" name="Oval 15"/>
            <p:cNvSpPr>
              <a:spLocks noChangeArrowheads="1"/>
            </p:cNvSpPr>
            <p:nvPr/>
          </p:nvSpPr>
          <p:spPr bwMode="auto">
            <a:xfrm>
              <a:off x="1908175" y="4292600"/>
              <a:ext cx="1368425" cy="1296988"/>
            </a:xfrm>
            <a:prstGeom prst="ellipse">
              <a:avLst/>
            </a:prstGeom>
            <a:solidFill>
              <a:schemeClr val="accent1">
                <a:alpha val="49019"/>
              </a:schemeClr>
            </a:solidFill>
            <a:ln w="19050">
              <a:solidFill>
                <a:srgbClr val="33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Фазы глотания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1. Ротовая подготовительная фаза- фаза формирования пищевого комка (продолжительность варьирует)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2. Ротовая фаза (продолжительность приблизительно 1 с)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3. Активизация глоточной фазы (продолжительность 0.5 с или меньше)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4. Глоточная фаза (продолжительность менее 1 с)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ru-RU" smtClean="0">
                <a:latin typeface="Bookman Old Style" pitchFamily="18" charset="0"/>
              </a:rPr>
              <a:t>5. Пищеводная фаза (от 8 до 20 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Афазия. Клинические проявления.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916863" cy="3457575"/>
          </a:xfrm>
        </p:spPr>
        <p:txBody>
          <a:bodyPr/>
          <a:lstStyle/>
          <a:p>
            <a:pPr eaLnBrk="1" hangingPunct="1"/>
            <a:r>
              <a:rPr lang="ru-RU" smtClean="0">
                <a:latin typeface="Bookman Old Style" pitchFamily="18" charset="0"/>
              </a:rPr>
              <a:t>Нарушение способности говорить;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Нарушение способности понимать речь;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Расстройства повторения речи;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Парафазии;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Затруднения в подборе слов;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Нарушения чтения и письма</a:t>
            </a:r>
          </a:p>
          <a:p>
            <a:pPr eaLnBrk="1" hangingPunct="1"/>
            <a:endParaRPr lang="ru-RU" smtClean="0">
              <a:latin typeface="Bookman Old Style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Классификация афазий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b="1" u="sng" smtClean="0">
                <a:latin typeface="Bookman Old Style" pitchFamily="18" charset="0"/>
              </a:rPr>
              <a:t>Моторная</a:t>
            </a:r>
            <a:r>
              <a:rPr lang="ru-RU" sz="2400" smtClean="0">
                <a:latin typeface="Bookman Old Style" pitchFamily="18" charset="0"/>
              </a:rPr>
              <a:t>- расстройство экспрессивной речи: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Bookman Old Style" pitchFamily="18" charset="0"/>
              </a:rPr>
              <a:t>-эфферентная;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Bookman Old Style" pitchFamily="18" charset="0"/>
              </a:rPr>
              <a:t>-афферентная;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>
                <a:latin typeface="Bookman Old Style" pitchFamily="18" charset="0"/>
              </a:rPr>
              <a:t>-динамическая моторная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400" b="1" u="sng" smtClean="0">
                <a:latin typeface="Bookman Old Style" pitchFamily="18" charset="0"/>
              </a:rPr>
              <a:t>Сенсорная</a:t>
            </a:r>
            <a:r>
              <a:rPr lang="ru-RU" sz="2400" smtClean="0">
                <a:latin typeface="Bookman Old Style" pitchFamily="18" charset="0"/>
              </a:rPr>
              <a:t>- расстройство импрессивной речи: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- Акустико-гностическая;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- Акустико-мнестическая;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- Амнестико-семантическая;</a:t>
            </a:r>
          </a:p>
          <a:p>
            <a:pPr eaLnBrk="1" hangingPunct="1">
              <a:buFontTx/>
              <a:buNone/>
            </a:pPr>
            <a:r>
              <a:rPr lang="ru-RU" sz="2400" b="1" u="sng" smtClean="0">
                <a:latin typeface="Bookman Old Style" pitchFamily="18" charset="0"/>
              </a:rPr>
              <a:t>Сенсомоторная</a:t>
            </a:r>
            <a:r>
              <a:rPr lang="ru-RU" sz="2400" smtClean="0">
                <a:latin typeface="Bookman Old Style" pitchFamily="18" charset="0"/>
              </a:rPr>
              <a:t>- расстройство экспрессивной и импрессивной речи.</a:t>
            </a:r>
          </a:p>
          <a:p>
            <a:pPr eaLnBrk="1" hangingPunct="1">
              <a:buFontTx/>
              <a:buNone/>
            </a:pPr>
            <a:r>
              <a:rPr lang="ru-RU" sz="2400" smtClean="0"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7813"/>
            <a:ext cx="6491287" cy="1143000"/>
          </a:xfrm>
        </p:spPr>
        <p:txBody>
          <a:bodyPr/>
          <a:lstStyle/>
          <a:p>
            <a:pPr algn="ctr" eaLnBrk="1" hangingPunct="1"/>
            <a:r>
              <a:rPr lang="ru-RU" sz="2000" b="1" smtClean="0"/>
              <a:t>Алгоритм диагностики 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ru-RU" sz="2000" b="1" smtClean="0"/>
              <a:t>восьми классических форм корковой афазии </a:t>
            </a:r>
            <a:r>
              <a:rPr lang="en-US" sz="2000" b="1" smtClean="0"/>
              <a:t/>
            </a:r>
            <a:br>
              <a:rPr lang="en-US" sz="2000" b="1" smtClean="0"/>
            </a:br>
            <a:r>
              <a:rPr lang="ru-RU" sz="2000" b="1" smtClean="0"/>
              <a:t>(Хосе Биллер, Практическая неврология, том </a:t>
            </a:r>
            <a:r>
              <a:rPr lang="en-US" sz="2000" b="1" smtClean="0"/>
              <a:t>I, 2008)</a:t>
            </a:r>
            <a:endParaRPr lang="ru-RU" sz="2000" b="1" smtClean="0"/>
          </a:p>
        </p:txBody>
      </p:sp>
      <p:graphicFrame>
        <p:nvGraphicFramePr>
          <p:cNvPr id="106499" name="Organization Chart 3"/>
          <p:cNvGraphicFramePr>
            <a:graphicFrameLocks/>
          </p:cNvGraphicFramePr>
          <p:nvPr>
            <p:ph sz="half" idx="2"/>
          </p:nvPr>
        </p:nvGraphicFramePr>
        <p:xfrm>
          <a:off x="2268538" y="1600200"/>
          <a:ext cx="6407150" cy="506888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graphicFrame>
        <p:nvGraphicFramePr>
          <p:cNvPr id="106562" name="Group 66"/>
          <p:cNvGraphicFramePr>
            <a:graphicFrameLocks noGrp="1"/>
          </p:cNvGraphicFramePr>
          <p:nvPr>
            <p:ph sz="half" idx="1"/>
          </p:nvPr>
        </p:nvGraphicFramePr>
        <p:xfrm>
          <a:off x="539750" y="2205038"/>
          <a:ext cx="1727200" cy="2014538"/>
        </p:xfrm>
        <a:graphic>
          <a:graphicData uri="http://schemas.openxmlformats.org/drawingml/2006/table">
            <a:tbl>
              <a:tblPr/>
              <a:tblGrid>
                <a:gridCol w="1727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Беглость речи</a:t>
                      </a: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Понимание</a:t>
                      </a: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Повторение</a:t>
                      </a:r>
                    </a:p>
                  </a:txBody>
                  <a:tcPr marL="90000" marR="90000" marT="46800" marB="4680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10649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214313"/>
            <a:ext cx="6286500" cy="1143000"/>
          </a:xfrm>
        </p:spPr>
        <p:txBody>
          <a:bodyPr/>
          <a:lstStyle/>
          <a:p>
            <a:pPr algn="ctr" eaLnBrk="1" hangingPunct="1"/>
            <a:r>
              <a:rPr lang="ru-RU" sz="2800" smtClean="0">
                <a:latin typeface="Bookman Old Style" pitchFamily="18" charset="0"/>
              </a:rPr>
              <a:t>Эфферентная моторная афазия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3143250"/>
            <a:ext cx="5214938" cy="2928938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Bookman Old Style" pitchFamily="18" charset="0"/>
              </a:rPr>
              <a:t>описана П. Брока, у больных с очагом поражения в заднем отделе нижней лобной извилины доминантного полушария. </a:t>
            </a:r>
          </a:p>
          <a:p>
            <a:pPr eaLnBrk="1" hangingPunct="1"/>
            <a:r>
              <a:rPr lang="ru-RU" sz="2000" smtClean="0">
                <a:latin typeface="Bookman Old Style" pitchFamily="18" charset="0"/>
              </a:rPr>
              <a:t>В основе- нарушение активации речевых компонентов, которые хранятся в виде отдельных артикулем (букв, слогов) и в норме складываются в целые предложения при речи.</a:t>
            </a:r>
          </a:p>
        </p:txBody>
      </p:sp>
      <p:pic>
        <p:nvPicPr>
          <p:cNvPr id="44036" name="Picture 6" descr="Эфферентная моторная афаз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46725" y="1571625"/>
            <a:ext cx="3597275" cy="2697163"/>
          </a:xfrm>
          <a:noFill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002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2143125" y="1643063"/>
            <a:ext cx="2686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Paul Broca (1824–1880)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Эфферентная моторная афазия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Bookman Old Style" pitchFamily="18" charset="0"/>
              </a:rPr>
              <a:t>В зависимости от выраженности выделяется несколько клинических вариантов: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latin typeface="Bookman Old Style" pitchFamily="18" charset="0"/>
              </a:rPr>
              <a:t>1. </a:t>
            </a:r>
            <a:r>
              <a:rPr lang="ru-RU" b="1" smtClean="0">
                <a:latin typeface="Bookman Old Style" pitchFamily="18" charset="0"/>
              </a:rPr>
              <a:t>Речь состоит только из отдельных остатков- звуков и слогов</a:t>
            </a:r>
            <a:r>
              <a:rPr lang="ru-RU" smtClean="0">
                <a:latin typeface="Bookman Old Style" pitchFamily="18" charset="0"/>
              </a:rPr>
              <a:t> («б», «о», «м»; «ба», «во», «ма»). Не может назвать даже отдельные предметы, помогает себе мимикой и жестами. Иногда в спонтанной речи и ответах на вопросы встречаются отдельные </a:t>
            </a:r>
            <a:r>
              <a:rPr lang="ru-RU" b="1" smtClean="0">
                <a:latin typeface="Bookman Old Style" pitchFamily="18" charset="0"/>
              </a:rPr>
              <a:t>слова-эмболы </a:t>
            </a:r>
            <a:r>
              <a:rPr lang="ru-RU" smtClean="0">
                <a:latin typeface="Bookman Old Style" pitchFamily="18" charset="0"/>
              </a:rPr>
              <a:t>(«баба», «мама»)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Эфферентная моторная афазия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08962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>
                <a:latin typeface="Bookman Old Style" pitchFamily="18" charset="0"/>
              </a:rPr>
              <a:t>2. </a:t>
            </a:r>
            <a:r>
              <a:rPr lang="ru-RU" b="1" smtClean="0">
                <a:latin typeface="Bookman Old Style" pitchFamily="18" charset="0"/>
              </a:rPr>
              <a:t>Персеверации-</a:t>
            </a:r>
            <a:r>
              <a:rPr lang="ru-RU" smtClean="0">
                <a:latin typeface="Bookman Old Style" pitchFamily="18" charset="0"/>
              </a:rPr>
              <a:t> расстройство плавного переключения от одной артикулемы на последующую, что ведет к «застреванию» речи, повторению одних и тех же артикулем. Попытка произнести «муха»: «му… м… м… ха»- больной не в состоянии своевременно перейти на следующий слог. Персеверации встречаются и при письме, чтении, повествовании, но часто исчезают при автоматизированной речи, пении.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Эфферентная моторная афазия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3. При меньшей выраженности эфферентной моторной афазии для расстройств экспрессивной речи характерны </a:t>
            </a:r>
            <a:r>
              <a:rPr lang="ru-RU" sz="3200" b="1" smtClean="0">
                <a:latin typeface="Bookman Old Style" pitchFamily="18" charset="0"/>
              </a:rPr>
              <a:t>аграмматизмы</a:t>
            </a:r>
            <a:r>
              <a:rPr lang="ru-RU" sz="3200" smtClean="0">
                <a:latin typeface="Bookman Old Style" pitchFamily="18" charset="0"/>
              </a:rPr>
              <a:t>- замена отдельных букв, не сходных фонетически «халат»- «хадат», «мама»- «бама».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Эфферентная моторная афазия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57338"/>
            <a:ext cx="7834313" cy="4967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Bookman Old Style" pitchFamily="18" charset="0"/>
              </a:rPr>
              <a:t>4. </a:t>
            </a:r>
            <a:r>
              <a:rPr lang="ru-RU" b="1" smtClean="0">
                <a:latin typeface="Bookman Old Style" pitchFamily="18" charset="0"/>
              </a:rPr>
              <a:t>«Телеграфный стиль».</a:t>
            </a:r>
            <a:r>
              <a:rPr lang="ru-RU" smtClean="0">
                <a:latin typeface="Bookman Old Style" pitchFamily="18" charset="0"/>
              </a:rPr>
              <a:t> Расстройства экспрессивной речи менее выражены, персеверации отсутствуют. Словарный запас больного резко ограничен с преобладанием в речи существительных. Называние предметов, чтение и письмо нарушаются преимущественно по типу аграмматизмов. Возможна полная сохранность автоматизированной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Эфферентная моторная афазия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5. </a:t>
            </a:r>
            <a:r>
              <a:rPr lang="ru-RU" sz="3200" b="1" smtClean="0">
                <a:latin typeface="Bookman Old Style" pitchFamily="18" charset="0"/>
              </a:rPr>
              <a:t>Дизартрическая фаза</a:t>
            </a:r>
            <a:r>
              <a:rPr lang="ru-RU" sz="3200" smtClean="0">
                <a:latin typeface="Bookman Old Style" pitchFamily="18" charset="0"/>
              </a:rPr>
              <a:t> моторной афазии обычно наблюдается в стадии восстановления. Больной уже владеет всем запасом слов, но «спотыкается» при произнесении слов, содержащих много согласных и похожих слогов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2150"/>
            <a:ext cx="7772400" cy="144145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Эфферентная моторная афазия.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Отличительные признаки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5038"/>
            <a:ext cx="7772400" cy="39258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У больных возникают затруднения при выполнении пробы «кулак-ладонь-ребро ладони». Возникают персеверации, пропуск нужных поз.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Глотка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7225" y="277813"/>
            <a:ext cx="5745163" cy="5853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latin typeface="Bookman Old Style" pitchFamily="18" charset="0"/>
              </a:rPr>
              <a:t>Афферентная (артикуляционная) моторная афазия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4113212" cy="45307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Bookman Old Style" pitchFamily="18" charset="0"/>
              </a:rPr>
              <a:t>Возникает при повреждении нижних парието-постцентральных отделов доминантного полушария (кзади от нижнего отдела задней центральной извилины). Нарушается кинестетическая основа движения речедвигательного аппарата.</a:t>
            </a:r>
          </a:p>
        </p:txBody>
      </p:sp>
      <p:pic>
        <p:nvPicPr>
          <p:cNvPr id="51204" name="Picture 5" descr="А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1557338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Функциональная система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0638"/>
            <a:ext cx="8135937" cy="6810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855787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Bookman Old Style" pitchFamily="18" charset="0"/>
              </a:rPr>
              <a:t>Афферентная (артикуляционная) моторная афазия.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Отличительные признаки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205038"/>
            <a:ext cx="8353425" cy="3925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1. </a:t>
            </a:r>
            <a:r>
              <a:rPr lang="ru-RU" sz="3200" b="1" smtClean="0">
                <a:latin typeface="Bookman Old Style" pitchFamily="18" charset="0"/>
              </a:rPr>
              <a:t>Замена при артикуляции фонем, близкими по произношению.</a:t>
            </a:r>
            <a:r>
              <a:rPr lang="ru-RU" sz="3200" smtClean="0">
                <a:latin typeface="Bookman Old Style" pitchFamily="18" charset="0"/>
              </a:rPr>
              <a:t> Больной заменяет звуки сходными, относящимися к той же группе: переднеязычные («т», «н», «д»), щелевые («ш», «щ», «з», «с»), губные («б», «п», «м»), задненёбные взрывные («х», «г», «к»)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855787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Афферентная (артикуляционная) моторная афазия.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Отличительные признаки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72400" cy="33067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Больной произносит созвучное, исковерканное слово, что извращает смысл речи: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«шар»- «жар»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855787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Афферентная (артикуляционная) моторная афазия.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Отличительные признаки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8280400" cy="37099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2. Оральная апраксия. Неспособность положить язык между зубами и верхней губой, сложить губы «трубочкой», надуть щеку. Больной не может выполнить жесты- послать «воздушный поцелуй», поцокать языком, посвистеть.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855787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Афферентная (артикуляционная) моторная афазия.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Отличительные признаки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636838"/>
            <a:ext cx="7772400" cy="23050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3. Автоматизированная речь всегда нарушена. Апраксия артикуляционного аппарата сохраняется и при пении.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9272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Афферентная (артикуляционная) моторная афазия.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Отличительные признаки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81300"/>
            <a:ext cx="7772400" cy="3349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В письменной речи встречаются аграмматизмы. Речь больных напоминает чтение по слогам (нарушение речевого дыхания, апраксия глотки).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19272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Афферентная (артикуляционная) моторная афазия. </a:t>
            </a:r>
            <a:br>
              <a:rPr lang="ru-RU" sz="3200" smtClean="0">
                <a:latin typeface="Bookman Old Style" pitchFamily="18" charset="0"/>
              </a:rPr>
            </a:br>
            <a:r>
              <a:rPr lang="ru-RU" sz="3200" smtClean="0">
                <a:latin typeface="Bookman Old Style" pitchFamily="18" charset="0"/>
              </a:rPr>
              <a:t>Отличительные признаки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76475"/>
            <a:ext cx="7772400" cy="3854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У всех больных выявляется конструктивно-пространственная агнозия (кубики Коса, куб Линка, апраксия позы пальцев).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Персевераций нет.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004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5" descr="slide0022_image03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05088" y="277813"/>
            <a:ext cx="4389437" cy="5853112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2857500"/>
            <a:ext cx="46926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4643438"/>
            <a:ext cx="15621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0" y="1000125"/>
            <a:ext cx="2149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Подготовительная </a:t>
            </a:r>
          </a:p>
          <a:p>
            <a:r>
              <a:rPr lang="ru-RU" sz="1600" b="1"/>
              <a:t>ротовая фаза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6929438" y="1071563"/>
            <a:ext cx="1797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Пропульсивная</a:t>
            </a:r>
          </a:p>
          <a:p>
            <a:r>
              <a:rPr lang="ru-RU" sz="1600" b="1"/>
              <a:t>ротовая фаза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85750" y="3571875"/>
            <a:ext cx="1800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Глоточная фаза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1428750" y="5643563"/>
            <a:ext cx="2046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/>
              <a:t>Пищеводная фаза</a:t>
            </a:r>
          </a:p>
        </p:txBody>
      </p:sp>
      <p:pic>
        <p:nvPicPr>
          <p:cNvPr id="11" name="Рисунок 10" descr="Подготовительная_ротовая_фаз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6" y="714356"/>
            <a:ext cx="1285884" cy="1946852"/>
          </a:xfrm>
          <a:prstGeom prst="rect">
            <a:avLst/>
          </a:prstGeom>
        </p:spPr>
      </p:pic>
      <p:pic>
        <p:nvPicPr>
          <p:cNvPr id="12" name="Рисунок 11" descr="Пропульсивная_ротовая_фаз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785794"/>
            <a:ext cx="1285884" cy="1946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Bookman Old Style" pitchFamily="18" charset="0"/>
              </a:rPr>
              <a:t>Парафазии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i="1" smtClean="0">
                <a:latin typeface="Bookman Old Style" pitchFamily="18" charset="0"/>
              </a:rPr>
              <a:t>Волк </a:t>
            </a:r>
            <a:r>
              <a:rPr lang="ru-RU" sz="3200" b="1" i="1" u="sng" smtClean="0">
                <a:solidFill>
                  <a:schemeClr val="bg2"/>
                </a:solidFill>
                <a:latin typeface="Bookman Old Style" pitchFamily="18" charset="0"/>
              </a:rPr>
              <a:t>деликатно</a:t>
            </a:r>
            <a:r>
              <a:rPr lang="ru-RU" sz="3200" b="1" i="1" smtClean="0">
                <a:solidFill>
                  <a:schemeClr val="bg2"/>
                </a:solidFill>
                <a:latin typeface="Bookman Old Style" pitchFamily="18" charset="0"/>
              </a:rPr>
              <a:t> </a:t>
            </a:r>
            <a:r>
              <a:rPr lang="ru-RU" sz="3200" b="1" i="1" smtClean="0">
                <a:latin typeface="Bookman Old Style" pitchFamily="18" charset="0"/>
              </a:rPr>
              <a:t>скрылся в кустах</a:t>
            </a:r>
            <a:r>
              <a:rPr lang="ru-RU" sz="3200" b="1" smtClean="0">
                <a:latin typeface="Bookman Old Style" pitchFamily="18" charset="0"/>
              </a:rPr>
              <a:t>.</a:t>
            </a:r>
            <a:endParaRPr lang="ru-RU" sz="3200" smtClean="0">
              <a:latin typeface="Bookman Old Style" pitchFamily="18" charset="0"/>
            </a:endParaRPr>
          </a:p>
          <a:p>
            <a:pPr eaLnBrk="1" hangingPunct="1"/>
            <a:r>
              <a:rPr lang="ru-RU" sz="3200" smtClean="0">
                <a:latin typeface="Bookman Old Style" pitchFamily="18" charset="0"/>
              </a:rPr>
              <a:t>Замена слов (вербальные), букв (литеральные) на сходные, но не равнозначные; парафазия неологизм.</a:t>
            </a:r>
          </a:p>
          <a:p>
            <a:pPr eaLnBrk="1" hangingPunct="1"/>
            <a:r>
              <a:rPr lang="ru-RU" sz="3200" smtClean="0">
                <a:latin typeface="Bookman Old Style" pitchFamily="18" charset="0"/>
              </a:rPr>
              <a:t>Парафазии встречаются при всех формах афазии.</a:t>
            </a:r>
          </a:p>
          <a:p>
            <a:pPr eaLnBrk="1" hangingPunct="1">
              <a:buFont typeface="Wingdings" pitchFamily="2" charset="2"/>
              <a:buNone/>
            </a:pPr>
            <a:endParaRPr lang="ru-RU" sz="3200" smtClean="0">
              <a:latin typeface="Bookman Old Style" pitchFamily="18" charset="0"/>
            </a:endParaRPr>
          </a:p>
          <a:p>
            <a:pPr eaLnBrk="1" hangingPunct="1"/>
            <a:endParaRPr lang="ru-RU" sz="320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Акустико-гностическая сенсорная афазия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latin typeface="Bookman Old Style" pitchFamily="18" charset="0"/>
              </a:rPr>
              <a:t>Расстройство речи при поражении передних отделов височной доли, характеризующееся нарушением фонематического (звукового) слуха и слухоречевой памяти.</a:t>
            </a:r>
          </a:p>
        </p:txBody>
      </p:sp>
      <p:pic>
        <p:nvPicPr>
          <p:cNvPr id="62468" name="Picture 5" descr="А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Акустико-гностическая сенсорная афазия. Клинические проявления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7991475" cy="3997325"/>
          </a:xfrm>
        </p:spPr>
        <p:txBody>
          <a:bodyPr/>
          <a:lstStyle/>
          <a:p>
            <a:pPr eaLnBrk="1" hangingPunct="1"/>
            <a:r>
              <a:rPr lang="ru-RU" smtClean="0">
                <a:latin typeface="Bookman Old Style" pitchFamily="18" charset="0"/>
              </a:rPr>
              <a:t>На раннем этапе больные возбуждены, нарушают режим, пытаются ходить. Речь обильна, содержит жаргонные слова. Обращаются к окружающим с вопросами, раздражаются из-за того, что им не отвечают, или отвечают, по их мнению, специально неточно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Акустико-гностическая сенсорная афазия. Клинические проявления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5038"/>
            <a:ext cx="7772400" cy="4032250"/>
          </a:xfrm>
        </p:spPr>
        <p:txBody>
          <a:bodyPr/>
          <a:lstStyle/>
          <a:p>
            <a:pPr eaLnBrk="1" hangingPunct="1"/>
            <a:r>
              <a:rPr lang="ru-RU" smtClean="0">
                <a:latin typeface="Bookman Old Style" pitchFamily="18" charset="0"/>
              </a:rPr>
              <a:t>В речи обильно встречаются вербальные парафазии («речевая окрошка»). Спустя 1-2 недели после инсульта у больных появляются отдельные или парафатичные фразы. Остается нарушенной слухоречевая память на отдаленные, изолированно повторяемые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Динамическая моторная афазия («дефект речевой инициативы»)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978775" cy="4276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200" smtClean="0">
                <a:latin typeface="Bookman Old Style" pitchFamily="18" charset="0"/>
              </a:rPr>
              <a:t>Возникает при поражении средних отделов нижней лобной извилины доминантного полушария (кпереди от центра Брока). Сужение речевой активности, инициативы, значительно меньше страдает репродуктивная (повторение) и автоматизированная речь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7724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Динамическая моторная афазия («дефект речевой инициативы»)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8280400" cy="39973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Значительно нарушено решение даже элементарных математических задач. Больные испытывают затруднение при переходе через десяток, умножении и делении, поскольку при этом требуется планирование и переход с одного действия на другое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Акустико-мнестическая афазия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600200"/>
            <a:ext cx="4113212" cy="492442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Bookman Old Style" pitchFamily="18" charset="0"/>
              </a:rPr>
              <a:t>Нарушение речи, возникающее при поражении средних отделов височной области. Больной затрудняется в удержании длинных рядов слов, их понимании и воспроизведении. Фонематический слух почти не страдает, сохраняется повторение, чтение и письмо отдельных слов.</a:t>
            </a:r>
            <a:r>
              <a:rPr lang="ru-RU" smtClean="0">
                <a:latin typeface="Bookman Old Style" pitchFamily="18" charset="0"/>
              </a:rPr>
              <a:t> </a:t>
            </a:r>
          </a:p>
        </p:txBody>
      </p:sp>
      <p:pic>
        <p:nvPicPr>
          <p:cNvPr id="68612" name="Picture 5" descr="СА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1628775"/>
            <a:ext cx="3810000" cy="2857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Bookman Old Style" pitchFamily="18" charset="0"/>
              </a:rPr>
              <a:t>Акустико-мнестическая афазия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50213" cy="4852988"/>
          </a:xfrm>
        </p:spPr>
        <p:txBody>
          <a:bodyPr/>
          <a:lstStyle/>
          <a:p>
            <a:pPr eaLnBrk="1" hangingPunct="1"/>
            <a:r>
              <a:rPr lang="ru-RU" smtClean="0">
                <a:latin typeface="Bookman Old Style" pitchFamily="18" charset="0"/>
              </a:rPr>
              <a:t>«дом-лес-кот»- «дом… кот»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«ухо-лук-зуб»- «ухо… зуб и ещё что-то»</a:t>
            </a:r>
          </a:p>
          <a:p>
            <a:pPr eaLnBrk="1" hangingPunct="1"/>
            <a:r>
              <a:rPr lang="ru-RU" smtClean="0">
                <a:latin typeface="Bookman Old Style" pitchFamily="18" charset="0"/>
              </a:rPr>
              <a:t>Речь эмоционально окрашена, интонации правильные, употребляется много глаголов, второстепенные члены предложения (дополнения, обстоятельства) опускаются,   существительные заменяются местоимениями, нарушено согласование в роде и числе.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Bookman Old Style" pitchFamily="18" charset="0"/>
              </a:rPr>
              <a:t>Акустико-мнестическая афазия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Больные свободно производят операции с элементом наглядности- задания на конструктивный праксис, геометрические отношения, но с большим трудом решают арифметические примеры, часть, которых нужно удерживать в памяти.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49275"/>
            <a:ext cx="7772400" cy="871538"/>
          </a:xfrm>
        </p:spPr>
        <p:txBody>
          <a:bodyPr/>
          <a:lstStyle/>
          <a:p>
            <a:pPr algn="ctr" eaLnBrk="1" hangingPunct="1"/>
            <a:r>
              <a:rPr lang="ru-RU" sz="3600" smtClean="0">
                <a:latin typeface="Bookman Old Style" pitchFamily="18" charset="0"/>
              </a:rPr>
              <a:t>Акустико-мнестическая афазия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У больного могут отмечаться персеверации при повторении и назывании серий слов, не связанных смыслом. В отличии от речевых нарушений при поражении лобных долей, персеверации не распространяются на двигательную сферу.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Нейромышечные компоненты </a:t>
            </a:r>
            <a:br>
              <a:rPr lang="ru-RU" sz="3200" smtClean="0"/>
            </a:br>
            <a:r>
              <a:rPr lang="ru-RU" sz="3200" smtClean="0"/>
              <a:t>нормального глотания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b="1" u="sng" smtClean="0">
                <a:latin typeface="Bookman Old Style" pitchFamily="18" charset="0"/>
              </a:rPr>
              <a:t>Смыкание губ</a:t>
            </a:r>
            <a:r>
              <a:rPr lang="ru-RU" smtClean="0">
                <a:latin typeface="Bookman Old Style" pitchFamily="18" charset="0"/>
              </a:rPr>
              <a:t> - сохраняется от момента попадания пищи в рот до окончания прохождения через глотку. При невозможности смыкания губ нарушается носовое дыхание.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b="1" u="sng" smtClean="0">
                <a:latin typeface="Bookman Old Style" pitchFamily="18" charset="0"/>
              </a:rPr>
              <a:t>Движения языка</a:t>
            </a:r>
            <a:r>
              <a:rPr lang="ru-RU" smtClean="0">
                <a:latin typeface="Bookman Old Style" pitchFamily="18" charset="0"/>
              </a:rPr>
              <a:t> - язык перемешивает, дополнительно измельчает пищу, подводит пищевой комок к глотке и проталкивает его.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latin typeface="Bookman Old Style" pitchFamily="18" charset="0"/>
              </a:rPr>
              <a:t>Оптико-мнестическая афазия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484313"/>
            <a:ext cx="4500563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Bookman Old Style" pitchFamily="18" charset="0"/>
              </a:rPr>
              <a:t>Расстройство речи, возникающее при поражении участков затылочных долей, расположенных по соседству с височной долей. Характеризуется ослаблением зрительных представлений о предмете. При рисовании предметов, больные упускают значимые для их опознавания детали.</a:t>
            </a:r>
          </a:p>
        </p:txBody>
      </p:sp>
      <p:pic>
        <p:nvPicPr>
          <p:cNvPr id="72708" name="Picture 5" descr="Оптико-мнестическ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Амнестико-семантическая афазия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00200"/>
            <a:ext cx="418465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Bookman Old Style" pitchFamily="18" charset="0"/>
              </a:rPr>
              <a:t>Речевое расстройство, возникающее при поражении зоны перекрытия височной, теменной и затылочной долей головного мозга. Нарушено понимание смысла слов и логико-грамматических отношений. Сужен лексикон, нарушено нахождение нужного слова.</a:t>
            </a:r>
          </a:p>
        </p:txBody>
      </p:sp>
      <p:pic>
        <p:nvPicPr>
          <p:cNvPr id="73732" name="Picture 5" descr="ТП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28775"/>
            <a:ext cx="4097338" cy="30734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Амнестико-семантическая афазия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16113"/>
            <a:ext cx="7775575" cy="3700462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Больные способны к ситуативной речи (диалогу) и элементарному монологу. Артикуляция речи не нарушена, нет аграмматизма и литеральных парафазий. Не могут выделять интонацией фрагменты высказывания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Амнестико-семантическая афазия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82804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b="1" smtClean="0">
                <a:latin typeface="Bookman Old Style" pitchFamily="18" charset="0"/>
              </a:rPr>
              <a:t>Встречаются все виды аграмматизма: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b="1" smtClean="0">
                <a:latin typeface="Bookman Old Style" pitchFamily="18" charset="0"/>
              </a:rPr>
              <a:t>флексивный-</a:t>
            </a:r>
            <a:r>
              <a:rPr lang="ru-RU" sz="3200" smtClean="0">
                <a:latin typeface="Bookman Old Style" pitchFamily="18" charset="0"/>
              </a:rPr>
              <a:t> больные не воспринимают окончаний существительных, не могут показать карандашом ручку, ручкой циркуль; </a:t>
            </a:r>
            <a:r>
              <a:rPr lang="ru-RU" sz="3200" b="1" smtClean="0">
                <a:latin typeface="Bookman Old Style" pitchFamily="18" charset="0"/>
              </a:rPr>
              <a:t>предложно-пространственный- </a:t>
            </a:r>
            <a:r>
              <a:rPr lang="ru-RU" sz="3200" smtClean="0">
                <a:latin typeface="Bookman Old Style" pitchFamily="18" charset="0"/>
              </a:rPr>
              <a:t>не воспринимают взаимного расположения предметов, выраженного в фразе предлогами.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Амнестико-семантическая</a:t>
            </a:r>
            <a:r>
              <a:rPr lang="ru-RU" sz="3200" dirty="0" smtClean="0">
                <a:latin typeface="Bookman Old Style" pitchFamily="18" charset="0"/>
              </a:rPr>
              <a:t> афазия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Bookman Old Style" pitchFamily="18" charset="0"/>
              </a:rPr>
              <a:t>Больные не могут ориентироваться в сравнительных словосочетаниях : «Коля выше Маши и ниже Васи. Кто из них самый высокий? Кто самый низкий?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Bookman Old Style" pitchFamily="18" charset="0"/>
              </a:rPr>
              <a:t>Затрудняются в описании смысла пословиц.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smtClean="0">
                <a:latin typeface="Bookman Old Style" pitchFamily="18" charset="0"/>
              </a:rPr>
              <a:t>Не в состоянии нарисовать крест под кругом, квадрат над крестом.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7772400" cy="1135063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Флуктуативная «подкорковая» дисфазия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565400"/>
            <a:ext cx="7931150" cy="3959225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Bookman Old Style" pitchFamily="18" charset="0"/>
              </a:rPr>
              <a:t>Форма нарушения речи, связанная с нарушением работы подкорковых структур.</a:t>
            </a:r>
          </a:p>
          <a:p>
            <a:pPr eaLnBrk="1" hangingPunct="1"/>
            <a:r>
              <a:rPr lang="ru-RU" sz="3200" smtClean="0">
                <a:latin typeface="Bookman Old Style" pitchFamily="18" charset="0"/>
              </a:rPr>
              <a:t> Нестабильность выполнения различных видов речевых заданий, зависящее больше не от сложности, а от психической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>
                <a:latin typeface="Bookman Old Style" pitchFamily="18" charset="0"/>
              </a:rPr>
              <a:t>Речевые нарушения у левшей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>
                <a:latin typeface="Bookman Old Style" pitchFamily="18" charset="0"/>
              </a:rPr>
              <a:t>Афазия в сочетании с левосторонним гемипарезом при поражении правого полушария у левшей – 40,7%;</a:t>
            </a:r>
          </a:p>
          <a:p>
            <a:r>
              <a:rPr lang="ru-RU" sz="2200" dirty="0" smtClean="0">
                <a:latin typeface="Bookman Old Style" pitchFamily="18" charset="0"/>
              </a:rPr>
              <a:t>Афазия в сочетании с правосторонним гемипарезом при поражении левого полушария – 38,2%;</a:t>
            </a:r>
          </a:p>
          <a:p>
            <a:r>
              <a:rPr lang="ru-RU" sz="2200" dirty="0" smtClean="0">
                <a:latin typeface="Bookman Old Style" pitchFamily="18" charset="0"/>
              </a:rPr>
              <a:t>Афазия в сочетании с левосторонним гемипарезом при поражении правого полушария у праворуких («левша по слуху») – 1,8 – 37,5%;</a:t>
            </a:r>
          </a:p>
          <a:p>
            <a:r>
              <a:rPr lang="ru-RU" sz="2200" dirty="0" smtClean="0">
                <a:latin typeface="Bookman Old Style" pitchFamily="18" charset="0"/>
              </a:rPr>
              <a:t>Возможность развития афазии при поражении и того и другого полушария у </a:t>
            </a:r>
            <a:r>
              <a:rPr lang="ru-RU" sz="2200" dirty="0" err="1" smtClean="0">
                <a:latin typeface="Bookman Old Style" pitchFamily="18" charset="0"/>
              </a:rPr>
              <a:t>пациентов-амбидекстров</a:t>
            </a:r>
            <a:r>
              <a:rPr lang="ru-RU" sz="2200" dirty="0" smtClean="0">
                <a:latin typeface="Bookman Old Style" pitchFamily="18" charset="0"/>
              </a:rPr>
              <a:t> с симметрией слуха.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endParaRPr lang="ru-RU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Нейромышечные компоненты </a:t>
            </a:r>
            <a:br>
              <a:rPr lang="ru-RU" sz="3200" smtClean="0"/>
            </a:br>
            <a:r>
              <a:rPr lang="ru-RU" sz="3200" smtClean="0"/>
              <a:t>нормального глотания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8050213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u="sng" smtClean="0"/>
              <a:t>Круговые и боковые движения нижней челюсти</a:t>
            </a:r>
            <a:r>
              <a:rPr lang="ru-RU" smtClean="0"/>
              <a:t> - измельчение пищи, которая подается языком на жевательные поверхности зубов.</a:t>
            </a:r>
          </a:p>
          <a:p>
            <a:pPr eaLnBrk="1" hangingPunct="1">
              <a:lnSpc>
                <a:spcPct val="90000"/>
              </a:lnSpc>
            </a:pPr>
            <a:r>
              <a:rPr lang="ru-RU" b="1" u="sng" smtClean="0"/>
              <a:t>Приподнимание небной занавески или мягкого неба и смыкание небно-фарингеального прохода</a:t>
            </a:r>
            <a:r>
              <a:rPr lang="ru-RU" smtClean="0"/>
              <a:t> - предотвращает попадание пищи в полость носа</a:t>
            </a:r>
          </a:p>
          <a:p>
            <a:pPr eaLnBrk="1" hangingPunct="1">
              <a:lnSpc>
                <a:spcPct val="90000"/>
              </a:lnSpc>
            </a:pPr>
            <a:r>
              <a:rPr lang="ru-RU" b="1" u="sng" smtClean="0"/>
              <a:t>Движение основания языка кзади</a:t>
            </a:r>
            <a:r>
              <a:rPr lang="ru-RU" smtClean="0"/>
              <a:t> оказывает давление на пищевой комок, также как перистальтические движения.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/>
              <a:t>Нейромышечные компоненты </a:t>
            </a:r>
            <a:br>
              <a:rPr lang="ru-RU" sz="3200" smtClean="0"/>
            </a:br>
            <a:r>
              <a:rPr lang="ru-RU" sz="3200" smtClean="0"/>
              <a:t>нормального глотания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600200"/>
            <a:ext cx="8358188" cy="4530725"/>
          </a:xfrm>
        </p:spPr>
        <p:txBody>
          <a:bodyPr/>
          <a:lstStyle/>
          <a:p>
            <a:pPr eaLnBrk="1" hangingPunct="1"/>
            <a:r>
              <a:rPr lang="ru-RU" b="1" u="sng" smtClean="0">
                <a:latin typeface="Bookman Old Style" pitchFamily="18" charset="0"/>
              </a:rPr>
              <a:t>Закрытие дыхательных путей</a:t>
            </a:r>
            <a:r>
              <a:rPr lang="ru-RU" smtClean="0">
                <a:latin typeface="Bookman Old Style" pitchFamily="18" charset="0"/>
              </a:rPr>
              <a:t> – предотвращает аспирацию. Закрытие дыхательных путей начинается с истинных голосовых связок, продолжается на уровне входа в дыхательные пути, то есть на ложных голосовых, черпаловидных хрящах, основании надгортанника и ложных голосовых связках. На этом уровне создается препятствие для проникновения пищи в дыхательные пути.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4114</TotalTime>
  <Words>3567</Words>
  <Application>Microsoft Office PowerPoint</Application>
  <PresentationFormat>Экран (4:3)</PresentationFormat>
  <Paragraphs>463</Paragraphs>
  <Slides>76</Slides>
  <Notes>76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76</vt:i4>
      </vt:variant>
    </vt:vector>
  </HeadingPairs>
  <TitlesOfParts>
    <vt:vector size="83" baseType="lpstr">
      <vt:lpstr>Arial</vt:lpstr>
      <vt:lpstr>Times New Roman</vt:lpstr>
      <vt:lpstr>Wingdings</vt:lpstr>
      <vt:lpstr>Calibri</vt:lpstr>
      <vt:lpstr>Bookman Old Style</vt:lpstr>
      <vt:lpstr>Baskerville Old Face</vt:lpstr>
      <vt:lpstr>Слои</vt:lpstr>
      <vt:lpstr>Нарушения  речи и глотания  при инсульте </vt:lpstr>
      <vt:lpstr>Дисфагия </vt:lpstr>
      <vt:lpstr>Аспирационная пневмония</vt:lpstr>
      <vt:lpstr>Фазы глотания</vt:lpstr>
      <vt:lpstr>Слайд 5</vt:lpstr>
      <vt:lpstr>Слайд 6</vt:lpstr>
      <vt:lpstr>Нейромышечные компоненты  нормального глотания</vt:lpstr>
      <vt:lpstr>Нейромышечные компоненты  нормального глотания</vt:lpstr>
      <vt:lpstr>Нейромышечные компоненты  нормального глотания</vt:lpstr>
      <vt:lpstr>Нейромышечные компоненты  нормального глотания</vt:lpstr>
      <vt:lpstr>Нейромышечные компоненты нормального глотания</vt:lpstr>
      <vt:lpstr>Виды дисфагии</vt:lpstr>
      <vt:lpstr>Симптомы дисфагии</vt:lpstr>
      <vt:lpstr>Симптомы дисфагии</vt:lpstr>
      <vt:lpstr>Псевдобульбарный синдром</vt:lpstr>
      <vt:lpstr>Псевдобульбарный синдром. Клинические варианты</vt:lpstr>
      <vt:lpstr>Бульбарные альтернирующие синдромы</vt:lpstr>
      <vt:lpstr>Бульбарные альтернирующие синдромы</vt:lpstr>
      <vt:lpstr>Нарушения глотания при поражении отдельных черепных нервов</vt:lpstr>
      <vt:lpstr>Нарушения глотания при поражении отдельных черепных нервов</vt:lpstr>
      <vt:lpstr>Методики обследования при нарушениях глотания</vt:lpstr>
      <vt:lpstr>Методика клинической оценки нарушений глотания  (Giselle Mann, Graeme J. Hankey, David Cameron 2006) </vt:lpstr>
      <vt:lpstr>Диагностические критерии для клинической оценки дисфагии и аспирации  (Giselle Mann, Graeme J. Hankey, David Cameron 1999) </vt:lpstr>
      <vt:lpstr>Диагностические критерии для клинической оценки дисфагии и аспирации  (Giselle Mann, Graeme J. Hankey, David Cameron 1999)</vt:lpstr>
      <vt:lpstr>Слайд 25</vt:lpstr>
      <vt:lpstr>Слайд 26</vt:lpstr>
      <vt:lpstr>Коррекция нарушений глотания</vt:lpstr>
      <vt:lpstr>Диета при дисфагии</vt:lpstr>
      <vt:lpstr>Коррекция нарушений глотания</vt:lpstr>
      <vt:lpstr>Коррекция нарушений глотания</vt:lpstr>
      <vt:lpstr>Влияние назогастрального зонда на глотание </vt:lpstr>
      <vt:lpstr>Виды речевых расстройств</vt:lpstr>
      <vt:lpstr>Виды речевых расстройств</vt:lpstr>
      <vt:lpstr>Виды речевых расстройств</vt:lpstr>
      <vt:lpstr>Мутизм, псевдокома,  бодрствующая кома</vt:lpstr>
      <vt:lpstr>Классификация дизартрии клиники Мэйо (с сокращениями)</vt:lpstr>
      <vt:lpstr>Афазия </vt:lpstr>
      <vt:lpstr>А. Р. Лурия 1902 - 1977</vt:lpstr>
      <vt:lpstr>Слайд 39</vt:lpstr>
      <vt:lpstr>Афазия. Клинические проявления.</vt:lpstr>
      <vt:lpstr>Классификация афазий</vt:lpstr>
      <vt:lpstr>Алгоритм диагностики  восьми классических форм корковой афазии  (Хосе Биллер, Практическая неврология, том I, 2008)</vt:lpstr>
      <vt:lpstr>Эфферентная моторная афазия</vt:lpstr>
      <vt:lpstr>Эфферентная моторная афазия</vt:lpstr>
      <vt:lpstr>Эфферентная моторная афазия</vt:lpstr>
      <vt:lpstr>Эфферентная моторная афазия</vt:lpstr>
      <vt:lpstr>Эфферентная моторная афазия</vt:lpstr>
      <vt:lpstr>Эфферентная моторная афазия</vt:lpstr>
      <vt:lpstr>Эфферентная моторная афазия.  Отличительные признаки</vt:lpstr>
      <vt:lpstr>Афферентная (артикуляционная) моторная афазия</vt:lpstr>
      <vt:lpstr>Слайд 51</vt:lpstr>
      <vt:lpstr>Афферентная (артикуляционная) моторная афазия.  Отличительные признаки</vt:lpstr>
      <vt:lpstr>Афферентная (артикуляционная) моторная афазия.  Отличительные признаки</vt:lpstr>
      <vt:lpstr>Афферентная (артикуляционная) моторная афазия.  Отличительные признаки</vt:lpstr>
      <vt:lpstr>Афферентная (артикуляционная) моторная афазия.  Отличительные признаки</vt:lpstr>
      <vt:lpstr>Афферентная (артикуляционная) моторная афазия.  Отличительные признаки</vt:lpstr>
      <vt:lpstr>Афферентная (артикуляционная) моторная афазия.  Отличительные признаки</vt:lpstr>
      <vt:lpstr>Слайд 58</vt:lpstr>
      <vt:lpstr>Слайд 59</vt:lpstr>
      <vt:lpstr>Парафазии</vt:lpstr>
      <vt:lpstr>Акустико-гностическая сенсорная афазия</vt:lpstr>
      <vt:lpstr>Акустико-гностическая сенсорная афазия. Клинические проявления</vt:lpstr>
      <vt:lpstr>Акустико-гностическая сенсорная афазия. Клинические проявления</vt:lpstr>
      <vt:lpstr>Динамическая моторная афазия («дефект речевой инициативы»)</vt:lpstr>
      <vt:lpstr>Динамическая моторная афазия («дефект речевой инициативы»)</vt:lpstr>
      <vt:lpstr>Акустико-мнестическая афазия</vt:lpstr>
      <vt:lpstr>Акустико-мнестическая афазия</vt:lpstr>
      <vt:lpstr>Акустико-мнестическая афазия</vt:lpstr>
      <vt:lpstr>Акустико-мнестическая афазия</vt:lpstr>
      <vt:lpstr>Оптико-мнестическая афазия</vt:lpstr>
      <vt:lpstr>Амнестико-семантическая афазия</vt:lpstr>
      <vt:lpstr>Амнестико-семантическая афазия</vt:lpstr>
      <vt:lpstr>Амнестико-семантическая афазия</vt:lpstr>
      <vt:lpstr>Амнестико-семантическая афазия</vt:lpstr>
      <vt:lpstr>Флуктуативная «подкорковая» дисфазия</vt:lpstr>
      <vt:lpstr>Речевые нарушения у левшей</vt:lpstr>
    </vt:vector>
  </TitlesOfParts>
  <Company>НГМА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Нарушения речи и глотания  при инсульте (лекция)</dc:title>
  <dc:creator>михаил</dc:creator>
  <cp:lastModifiedBy>Зайчик</cp:lastModifiedBy>
  <cp:revision>87</cp:revision>
  <dcterms:created xsi:type="dcterms:W3CDTF">2008-03-09T21:35:28Z</dcterms:created>
  <dcterms:modified xsi:type="dcterms:W3CDTF">2010-10-12T19:09:05Z</dcterms:modified>
</cp:coreProperties>
</file>